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9DC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1" autoAdjust="0"/>
    <p:restoredTop sz="94660"/>
  </p:normalViewPr>
  <p:slideViewPr>
    <p:cSldViewPr snapToGrid="0">
      <p:cViewPr>
        <p:scale>
          <a:sx n="100" d="100"/>
          <a:sy n="100" d="100"/>
        </p:scale>
        <p:origin x="2050" y="-210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6800-9483-4CD3-BF21-392573EC26F4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502-690E-4B31-870A-0134C4F7C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19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6800-9483-4CD3-BF21-392573EC26F4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502-690E-4B31-870A-0134C4F7C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21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6800-9483-4CD3-BF21-392573EC26F4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502-690E-4B31-870A-0134C4F7C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70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6800-9483-4CD3-BF21-392573EC26F4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502-690E-4B31-870A-0134C4F7C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76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6800-9483-4CD3-BF21-392573EC26F4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502-690E-4B31-870A-0134C4F7C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81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6800-9483-4CD3-BF21-392573EC26F4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502-690E-4B31-870A-0134C4F7C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724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6800-9483-4CD3-BF21-392573EC26F4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502-690E-4B31-870A-0134C4F7C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845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6800-9483-4CD3-BF21-392573EC26F4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502-690E-4B31-870A-0134C4F7C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80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6800-9483-4CD3-BF21-392573EC26F4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502-690E-4B31-870A-0134C4F7C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868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6800-9483-4CD3-BF21-392573EC26F4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502-690E-4B31-870A-0134C4F7C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42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6800-9483-4CD3-BF21-392573EC26F4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502-690E-4B31-870A-0134C4F7C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20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D6800-9483-4CD3-BF21-392573EC26F4}" type="datetimeFigureOut">
              <a:rPr lang="pt-BR" smtClean="0"/>
              <a:pPr/>
              <a:t>30/01/2024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4F502-690E-4B31-870A-0134C4F7C87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13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143" y="3942381"/>
            <a:ext cx="1540920" cy="2054560"/>
          </a:xfrm>
          <a:prstGeom prst="rect">
            <a:avLst/>
          </a:prstGeom>
        </p:spPr>
      </p:pic>
      <p:sp>
        <p:nvSpPr>
          <p:cNvPr id="38" name="Retângulo 37"/>
          <p:cNvSpPr/>
          <p:nvPr/>
        </p:nvSpPr>
        <p:spPr>
          <a:xfrm>
            <a:off x="95518" y="58547"/>
            <a:ext cx="6533807" cy="1490853"/>
          </a:xfrm>
          <a:prstGeom prst="rect">
            <a:avLst/>
          </a:prstGeom>
          <a:solidFill>
            <a:srgbClr val="9DC3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61558" y="1694378"/>
            <a:ext cx="6533808" cy="276999"/>
          </a:xfrm>
          <a:prstGeom prst="rect">
            <a:avLst/>
          </a:prstGeom>
          <a:solidFill>
            <a:srgbClr val="9DC3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0439" y="573760"/>
            <a:ext cx="6456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 </a:t>
            </a:r>
            <a:r>
              <a:rPr lang="pt-BR" sz="1600" dirty="0" smtClean="0"/>
              <a:t>REALIZAÇÃO DE PATCH CORNEANO EM MEIA LUA POR ÚLCERA DE MOOREN PERFURADA: UM RELATO DE CASO</a:t>
            </a:r>
            <a:endParaRPr lang="pt-B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-8576" y="1047143"/>
            <a:ext cx="6741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latin typeface="Arial" pitchFamily="34" charset="0"/>
                <a:cs typeface="Arial" pitchFamily="34" charset="0"/>
              </a:rPr>
              <a:t>Edson Pereira Lopes Filho, </a:t>
            </a:r>
            <a:r>
              <a:rPr lang="pt-BR" sz="1000" dirty="0" err="1" smtClean="0">
                <a:latin typeface="Arial" pitchFamily="34" charset="0"/>
                <a:cs typeface="Arial" pitchFamily="34" charset="0"/>
              </a:rPr>
              <a:t>Brunna</a:t>
            </a:r>
            <a:r>
              <a:rPr lang="pt-BR" sz="1000" dirty="0" smtClean="0">
                <a:latin typeface="Arial" pitchFamily="34" charset="0"/>
                <a:cs typeface="Arial" pitchFamily="34" charset="0"/>
              </a:rPr>
              <a:t> Aline Muniz Silva, </a:t>
            </a:r>
            <a:r>
              <a:rPr lang="pt-BR" sz="1000" dirty="0" err="1" smtClean="0">
                <a:latin typeface="Arial" pitchFamily="34" charset="0"/>
                <a:cs typeface="Arial" pitchFamily="34" charset="0"/>
              </a:rPr>
              <a:t>Raniere</a:t>
            </a:r>
            <a:r>
              <a:rPr lang="pt-BR" sz="1000" dirty="0" smtClean="0">
                <a:latin typeface="Arial" pitchFamily="34" charset="0"/>
                <a:cs typeface="Arial" pitchFamily="34" charset="0"/>
              </a:rPr>
              <a:t> Victor Braga, Renato </a:t>
            </a:r>
            <a:r>
              <a:rPr lang="pt-BR" sz="1000" dirty="0" err="1" smtClean="0">
                <a:latin typeface="Arial" pitchFamily="34" charset="0"/>
                <a:cs typeface="Arial" pitchFamily="34" charset="0"/>
              </a:rPr>
              <a:t>Ezon</a:t>
            </a:r>
            <a:r>
              <a:rPr lang="pt-BR" sz="1000" dirty="0" smtClean="0">
                <a:latin typeface="Arial" pitchFamily="34" charset="0"/>
                <a:cs typeface="Arial" pitchFamily="34" charset="0"/>
              </a:rPr>
              <a:t> Alves Pinto Ferraz</a:t>
            </a:r>
          </a:p>
          <a:p>
            <a:pPr algn="ctr"/>
            <a:r>
              <a:rPr lang="pt-BR" sz="1000" dirty="0" smtClean="0">
                <a:latin typeface="Arial" pitchFamily="34" charset="0"/>
                <a:cs typeface="Arial" pitchFamily="34" charset="0"/>
              </a:rPr>
              <a:t>Hospital Universitário HUUFMA Unidade Presidente Dutra</a:t>
            </a:r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000" dirty="0">
                <a:latin typeface="Arial" pitchFamily="34" charset="0"/>
                <a:cs typeface="Arial" pitchFamily="34" charset="0"/>
              </a:rPr>
              <a:t/>
            </a:r>
            <a:br>
              <a:rPr lang="pt-BR" sz="1000" dirty="0">
                <a:latin typeface="Arial" pitchFamily="34" charset="0"/>
                <a:cs typeface="Arial" pitchFamily="34" charset="0"/>
              </a:rPr>
            </a:b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61558" y="3934498"/>
            <a:ext cx="285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Análise retrospectiva de prontuário e revisão de literatura.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80876" y="3579654"/>
            <a:ext cx="2933433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61558" y="4545803"/>
            <a:ext cx="2933433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80876" y="8990655"/>
            <a:ext cx="2838182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3221527" y="3581450"/>
            <a:ext cx="3352725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FIGURAS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3145706" y="6455633"/>
            <a:ext cx="35890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Figuras </a:t>
            </a:r>
            <a:r>
              <a:rPr lang="pt-B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e 2.</a:t>
            </a:r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3192403" y="6847718"/>
            <a:ext cx="3432535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6363594" y="7999831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4429333" y="7135448"/>
            <a:ext cx="3113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4485844" y="8906784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3248143" y="6120185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1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 flipH="1">
            <a:off x="5038637" y="6136018"/>
            <a:ext cx="11774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2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61558" y="1981141"/>
            <a:ext cx="64949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>
                <a:latin typeface="Arial" pitchFamily="34" charset="0"/>
                <a:cs typeface="Arial" pitchFamily="34" charset="0"/>
              </a:rPr>
              <a:t>A Úlcera de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Mooren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é uma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ceratite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auto-imune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, dolorosa, crônica e periférica de caráter progressivo no sentido circular e para o centro da córnea, acomete principalmente homens de 40 a 70 anos e é uma doenç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a idiopática. O quadro é marcado por hiperemia conjuntival, lacrimejamento, fotofobia e principalmente dor intensa, podendo ser observado um infiltrado branco-acinzentado na região periférica da córnea que pode cursar com afinamento progressivo e consequente perfuração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corneana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. Este caso tem como objetivo relatar um transplante de patch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corneano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em meia lua em paciente com úlcera de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mooren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complicada por perfuração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corneana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38628" y="4770226"/>
            <a:ext cx="28575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>
                <a:latin typeface="Arial" pitchFamily="34" charset="0"/>
                <a:cs typeface="Arial" pitchFamily="34" charset="0"/>
              </a:rPr>
              <a:t>Paciente masculino, 19 anos, deu entrada em 2023 no serviço oftalmológico queixando de ter iniciado quadro de hiperemia ocular, fotofobia e dor em olho direito sem relação com trauma e outros desencadeantes.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Ao exame oftalmológico apresentava acuidade visual em olho direito 20/60, à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biomicroscopia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úlcera periférica em cunha em região inferior da córnea com afinamento importante e perfuração na topografia </a:t>
            </a:r>
            <a:r>
              <a:rPr lang="pt-BR" sz="1200" smtClean="0">
                <a:latin typeface="Arial" pitchFamily="34" charset="0"/>
                <a:cs typeface="Arial" pitchFamily="34" charset="0"/>
              </a:rPr>
              <a:t>das 6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horas (Figura 1). Realizou transplante de córnea (patch em meia lua) em OD para estabilização do quadro associado a imunossupressão com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metotrexato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2,5 mg 1x por semana. Após procedimento, apresentava conjuntiva hiperemiada, botão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corneano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em patch em meia lua inferior com pontos de nylon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coaptados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, câmara anterior formada (Figura 2) Paciente atualmente está sem dor ocular.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71217" y="9339918"/>
            <a:ext cx="285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>
                <a:latin typeface="Arial" pitchFamily="34" charset="0"/>
                <a:cs typeface="Arial" pitchFamily="34" charset="0"/>
              </a:rPr>
              <a:t>O caso relatado retrata uma epidemiologia atípica do padrão mais comumente descrito na literatura bem como demonstra uma técnica de patch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corneano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efetiva nos casos de perfuração de córnea periférica.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434" y="3935582"/>
            <a:ext cx="1527766" cy="203702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7374" y="57807"/>
            <a:ext cx="981212" cy="552527"/>
          </a:xfrm>
          <a:prstGeom prst="rect">
            <a:avLst/>
          </a:prstGeom>
        </p:spPr>
      </p:pic>
      <p:sp>
        <p:nvSpPr>
          <p:cNvPr id="37" name="CaixaDeTexto 36"/>
          <p:cNvSpPr txBox="1"/>
          <p:nvPr/>
        </p:nvSpPr>
        <p:spPr>
          <a:xfrm>
            <a:off x="3192403" y="7171418"/>
            <a:ext cx="343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/>
              <a:t>Krachmer</a:t>
            </a:r>
            <a:r>
              <a:rPr lang="en-US" sz="1200" dirty="0"/>
              <a:t>, Jay H. </a:t>
            </a:r>
            <a:r>
              <a:rPr lang="en-US" sz="1200" i="1" dirty="0"/>
              <a:t>Cornea</a:t>
            </a:r>
            <a:r>
              <a:rPr lang="en-US" sz="1200" dirty="0"/>
              <a:t>. </a:t>
            </a:r>
            <a:r>
              <a:rPr lang="en-US" sz="1200" dirty="0"/>
              <a:t>3</a:t>
            </a:r>
            <a:r>
              <a:rPr lang="en-US" sz="1200" baseline="30000" dirty="0" smtClean="0"/>
              <a:t>a</a:t>
            </a:r>
            <a:r>
              <a:rPr lang="en-US" sz="1200" dirty="0"/>
              <a:t> ed. Philadelphia: Elsevier/Mosby, 2005</a:t>
            </a:r>
            <a:r>
              <a:rPr lang="en-US" sz="1200" dirty="0" smtClean="0"/>
              <a:t>.</a:t>
            </a:r>
          </a:p>
        </p:txBody>
      </p:sp>
      <p:pic>
        <p:nvPicPr>
          <p:cNvPr id="40" name="Imagem 39">
            <a:extLst>
              <a:ext uri="{FF2B5EF4-FFF2-40B4-BE49-F238E27FC236}">
                <a16:creationId xmlns="" xmlns:a16="http://schemas.microsoft.com/office/drawing/2014/main" xmlns:lc="http://schemas.openxmlformats.org/drawingml/2006/lockedCanvas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7479"/>
          <a:stretch/>
        </p:blipFill>
        <p:spPr>
          <a:xfrm>
            <a:off x="100802" y="53483"/>
            <a:ext cx="4021618" cy="51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181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2145</TotalTime>
  <Words>341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49</cp:revision>
  <dcterms:created xsi:type="dcterms:W3CDTF">2021-11-27T19:16:51Z</dcterms:created>
  <dcterms:modified xsi:type="dcterms:W3CDTF">2024-02-01T00:45:55Z</dcterms:modified>
</cp:coreProperties>
</file>