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4474" y="-58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6572941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385763" y="2840568"/>
            <a:ext cx="4371976" cy="1960034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771525" y="5181600"/>
            <a:ext cx="3600450" cy="2336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1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>
            <a:spLocks noGrp="1"/>
          </p:cNvSpPr>
          <p:nvPr>
            <p:ph type="title"/>
          </p:nvPr>
        </p:nvSpPr>
        <p:spPr>
          <a:xfrm>
            <a:off x="406300" y="5875866"/>
            <a:ext cx="4371976" cy="1816101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Texto do Título</a:t>
            </a:r>
          </a:p>
        </p:txBody>
      </p:sp>
      <p:sp>
        <p:nvSpPr>
          <p:cNvPr id="3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406300" y="3875618"/>
            <a:ext cx="4371976" cy="200025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9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257175" y="2133600"/>
            <a:ext cx="2271714" cy="6034618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8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257175" y="2046816"/>
            <a:ext cx="2272607" cy="853017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Espaço Reservado para Texto 4"/>
          <p:cNvSpPr>
            <a:spLocks noGrp="1"/>
          </p:cNvSpPr>
          <p:nvPr>
            <p:ph type="body" sz="quarter" idx="21"/>
          </p:nvPr>
        </p:nvSpPr>
        <p:spPr>
          <a:xfrm>
            <a:off x="2612826" y="2046816"/>
            <a:ext cx="2273499" cy="853016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>
            <a:spLocks noGrp="1"/>
          </p:cNvSpPr>
          <p:nvPr>
            <p:ph type="title"/>
          </p:nvPr>
        </p:nvSpPr>
        <p:spPr>
          <a:xfrm>
            <a:off x="257175" y="364066"/>
            <a:ext cx="1692176" cy="154940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7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2010966" y="364066"/>
            <a:ext cx="2875359" cy="7804152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Espaço Reservado para Texto 3"/>
          <p:cNvSpPr>
            <a:spLocks noGrp="1"/>
          </p:cNvSpPr>
          <p:nvPr>
            <p:ph type="body" sz="half" idx="21"/>
          </p:nvPr>
        </p:nvSpPr>
        <p:spPr>
          <a:xfrm>
            <a:off x="257175" y="1913466"/>
            <a:ext cx="1692176" cy="625475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>
            <a:spLocks noGrp="1"/>
          </p:cNvSpPr>
          <p:nvPr>
            <p:ph type="title"/>
          </p:nvPr>
        </p:nvSpPr>
        <p:spPr>
          <a:xfrm>
            <a:off x="1008162" y="6400800"/>
            <a:ext cx="3086101" cy="75565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83" name="Espaço Reservado para Imagem 2"/>
          <p:cNvSpPr>
            <a:spLocks noGrp="1"/>
          </p:cNvSpPr>
          <p:nvPr>
            <p:ph type="pic" sz="half" idx="21"/>
          </p:nvPr>
        </p:nvSpPr>
        <p:spPr>
          <a:xfrm>
            <a:off x="1008162" y="817032"/>
            <a:ext cx="3086101" cy="54864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008162" y="7156450"/>
            <a:ext cx="3086101" cy="107315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257175" y="366183"/>
            <a:ext cx="4629150" cy="152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257175" y="2133600"/>
            <a:ext cx="4629150" cy="60346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4627701" y="8594397"/>
            <a:ext cx="258624" cy="24830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nsultaremedios.com.br/aflibercepte/bul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Imagem 5" descr="Imagem 5"/>
          <p:cNvPicPr>
            <a:picLocks noChangeAspect="1"/>
          </p:cNvPicPr>
          <p:nvPr/>
        </p:nvPicPr>
        <p:blipFill>
          <a:blip r:embed="rId2">
            <a:extLst/>
          </a:blip>
          <a:srcRect b="77479"/>
          <a:stretch>
            <a:fillRect/>
          </a:stretch>
        </p:blipFill>
        <p:spPr>
          <a:xfrm>
            <a:off x="0" y="-1"/>
            <a:ext cx="5143499" cy="659107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Retângulo 9"/>
          <p:cNvSpPr txBox="1"/>
          <p:nvPr/>
        </p:nvSpPr>
        <p:spPr>
          <a:xfrm>
            <a:off x="134413" y="739231"/>
            <a:ext cx="4928582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sz="1400" dirty="0" smtClean="0"/>
              <a:t>O resultado dos novos tratamentos para o tratamento de degeneração macular relacionada à idade</a:t>
            </a:r>
            <a:endParaRPr sz="1400" dirty="0"/>
          </a:p>
        </p:txBody>
      </p:sp>
      <p:sp>
        <p:nvSpPr>
          <p:cNvPr id="97" name="Retângulo 10"/>
          <p:cNvSpPr txBox="1"/>
          <p:nvPr/>
        </p:nvSpPr>
        <p:spPr>
          <a:xfrm>
            <a:off x="205202" y="1275359"/>
            <a:ext cx="485657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6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Eduardo </a:t>
            </a:r>
            <a:r>
              <a:rPr sz="1200" dirty="0" err="1"/>
              <a:t>Nobre</a:t>
            </a:r>
            <a:r>
              <a:rPr sz="1200" dirty="0"/>
              <a:t> Negrão1; Pedro Henrique Aguiar Lobato1; Sérgio Lucas Vidonho2</a:t>
            </a:r>
          </a:p>
          <a:p>
            <a:pPr algn="ctr"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sz="1100" dirty="0"/>
              <a:t>1FAMAZ; 2CESUPA</a:t>
            </a:r>
          </a:p>
        </p:txBody>
      </p:sp>
      <p:sp>
        <p:nvSpPr>
          <p:cNvPr id="98" name="Retângulo 11"/>
          <p:cNvSpPr/>
          <p:nvPr/>
        </p:nvSpPr>
        <p:spPr>
          <a:xfrm>
            <a:off x="0" y="9090248"/>
            <a:ext cx="5143500" cy="53753"/>
          </a:xfrm>
          <a:prstGeom prst="rect">
            <a:avLst/>
          </a:prstGeom>
          <a:solidFill>
            <a:srgbClr val="FF6600"/>
          </a:solidFill>
          <a:ln w="25400">
            <a:solidFill>
              <a:srgbClr val="FF66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9" name="INTRODUÇÃO: A Degeneração Macular Relacionada à idade trata-se de uma enfermidade oftalmológica que atinge a mácula e consequentemente há o comprometimento da visão central. Resultando em uma das principais causas de cegueira não-reversível, em pacientes"/>
          <p:cNvSpPr txBox="1"/>
          <p:nvPr/>
        </p:nvSpPr>
        <p:spPr>
          <a:xfrm>
            <a:off x="113474" y="1921690"/>
            <a:ext cx="4715776" cy="70206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 defTabSz="457200"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INTRODUÇÃO: A </a:t>
            </a:r>
            <a:r>
              <a:rPr dirty="0" err="1"/>
              <a:t>Degeneração</a:t>
            </a:r>
            <a:r>
              <a:rPr dirty="0"/>
              <a:t> Macular </a:t>
            </a:r>
            <a:r>
              <a:rPr dirty="0" err="1"/>
              <a:t>Relacionada</a:t>
            </a:r>
            <a:r>
              <a:rPr dirty="0"/>
              <a:t> à </a:t>
            </a:r>
            <a:r>
              <a:rPr dirty="0" err="1"/>
              <a:t>idade</a:t>
            </a:r>
            <a:r>
              <a:rPr dirty="0"/>
              <a:t> </a:t>
            </a:r>
            <a:r>
              <a:rPr dirty="0" err="1"/>
              <a:t>trata</a:t>
            </a:r>
            <a:r>
              <a:rPr dirty="0"/>
              <a:t>-se de </a:t>
            </a:r>
            <a:r>
              <a:rPr dirty="0" err="1"/>
              <a:t>uma</a:t>
            </a:r>
            <a:r>
              <a:rPr dirty="0"/>
              <a:t> </a:t>
            </a:r>
            <a:r>
              <a:rPr dirty="0" err="1"/>
              <a:t>enfermidade</a:t>
            </a:r>
            <a:r>
              <a:rPr dirty="0"/>
              <a:t> </a:t>
            </a:r>
            <a:r>
              <a:rPr dirty="0" err="1"/>
              <a:t>oftalmológica</a:t>
            </a:r>
            <a:r>
              <a:rPr dirty="0"/>
              <a:t> </a:t>
            </a:r>
            <a:r>
              <a:rPr dirty="0" err="1"/>
              <a:t>que</a:t>
            </a:r>
            <a:r>
              <a:rPr dirty="0"/>
              <a:t> </a:t>
            </a:r>
            <a:r>
              <a:rPr dirty="0" err="1"/>
              <a:t>atinge</a:t>
            </a:r>
            <a:r>
              <a:rPr dirty="0"/>
              <a:t> a </a:t>
            </a:r>
            <a:r>
              <a:rPr dirty="0" err="1"/>
              <a:t>mácula</a:t>
            </a:r>
            <a:r>
              <a:rPr dirty="0"/>
              <a:t> e </a:t>
            </a:r>
            <a:r>
              <a:rPr dirty="0" err="1"/>
              <a:t>consequentemente</a:t>
            </a:r>
            <a:r>
              <a:rPr dirty="0"/>
              <a:t> </a:t>
            </a:r>
            <a:r>
              <a:rPr dirty="0" err="1"/>
              <a:t>há</a:t>
            </a:r>
            <a:r>
              <a:rPr dirty="0"/>
              <a:t> o </a:t>
            </a:r>
            <a:r>
              <a:rPr dirty="0" err="1"/>
              <a:t>comprometimento</a:t>
            </a:r>
            <a:r>
              <a:rPr dirty="0"/>
              <a:t> da </a:t>
            </a:r>
            <a:r>
              <a:rPr dirty="0" err="1"/>
              <a:t>visão</a:t>
            </a:r>
            <a:r>
              <a:rPr dirty="0"/>
              <a:t> central. </a:t>
            </a:r>
            <a:r>
              <a:rPr dirty="0" err="1"/>
              <a:t>Resultando</a:t>
            </a:r>
            <a:r>
              <a:rPr dirty="0"/>
              <a:t> em </a:t>
            </a:r>
            <a:r>
              <a:rPr dirty="0" err="1"/>
              <a:t>uma</a:t>
            </a:r>
            <a:r>
              <a:rPr dirty="0"/>
              <a:t> das </a:t>
            </a:r>
            <a:r>
              <a:rPr dirty="0" err="1"/>
              <a:t>principais</a:t>
            </a:r>
            <a:r>
              <a:rPr dirty="0"/>
              <a:t> </a:t>
            </a:r>
            <a:r>
              <a:rPr dirty="0" err="1"/>
              <a:t>causas</a:t>
            </a:r>
            <a:r>
              <a:rPr dirty="0"/>
              <a:t> de </a:t>
            </a:r>
            <a:r>
              <a:rPr dirty="0" err="1"/>
              <a:t>cegueira</a:t>
            </a:r>
            <a:r>
              <a:rPr dirty="0"/>
              <a:t> </a:t>
            </a:r>
            <a:r>
              <a:rPr dirty="0" err="1"/>
              <a:t>não-reversível</a:t>
            </a:r>
            <a:r>
              <a:rPr dirty="0"/>
              <a:t>, em </a:t>
            </a:r>
            <a:r>
              <a:rPr dirty="0" err="1"/>
              <a:t>pacientes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faixa</a:t>
            </a:r>
            <a:r>
              <a:rPr dirty="0"/>
              <a:t> </a:t>
            </a:r>
            <a:r>
              <a:rPr dirty="0" err="1"/>
              <a:t>etária</a:t>
            </a:r>
            <a:r>
              <a:rPr dirty="0"/>
              <a:t> </a:t>
            </a:r>
            <a:r>
              <a:rPr dirty="0" err="1"/>
              <a:t>acima</a:t>
            </a:r>
            <a:r>
              <a:rPr dirty="0"/>
              <a:t> de 50 </a:t>
            </a:r>
            <a:r>
              <a:rPr dirty="0" err="1"/>
              <a:t>anos</a:t>
            </a:r>
            <a:r>
              <a:rPr dirty="0"/>
              <a:t>. A </a:t>
            </a:r>
            <a:r>
              <a:rPr dirty="0" err="1"/>
              <a:t>etiologia</a:t>
            </a:r>
            <a:r>
              <a:rPr dirty="0"/>
              <a:t> é </a:t>
            </a:r>
            <a:r>
              <a:rPr dirty="0" err="1"/>
              <a:t>variável</a:t>
            </a:r>
            <a:r>
              <a:rPr dirty="0"/>
              <a:t>, </a:t>
            </a:r>
            <a:r>
              <a:rPr dirty="0" err="1"/>
              <a:t>visto</a:t>
            </a:r>
            <a:r>
              <a:rPr dirty="0"/>
              <a:t> </a:t>
            </a:r>
            <a:r>
              <a:rPr dirty="0" err="1"/>
              <a:t>posto</a:t>
            </a:r>
            <a:r>
              <a:rPr dirty="0"/>
              <a:t> </a:t>
            </a:r>
            <a:r>
              <a:rPr dirty="0" err="1"/>
              <a:t>que</a:t>
            </a:r>
            <a:r>
              <a:rPr dirty="0"/>
              <a:t> é </a:t>
            </a:r>
            <a:r>
              <a:rPr dirty="0" err="1"/>
              <a:t>influenciada</a:t>
            </a:r>
            <a:r>
              <a:rPr dirty="0"/>
              <a:t> </a:t>
            </a:r>
            <a:r>
              <a:rPr dirty="0" err="1"/>
              <a:t>por</a:t>
            </a:r>
            <a:r>
              <a:rPr dirty="0"/>
              <a:t> </a:t>
            </a:r>
            <a:r>
              <a:rPr dirty="0" err="1"/>
              <a:t>condições</a:t>
            </a:r>
            <a:r>
              <a:rPr dirty="0"/>
              <a:t> </a:t>
            </a:r>
            <a:r>
              <a:rPr dirty="0" err="1"/>
              <a:t>patológicas</a:t>
            </a:r>
            <a:r>
              <a:rPr dirty="0"/>
              <a:t> e </a:t>
            </a:r>
            <a:r>
              <a:rPr dirty="0" err="1"/>
              <a:t>estilos</a:t>
            </a:r>
            <a:r>
              <a:rPr dirty="0"/>
              <a:t> de </a:t>
            </a:r>
            <a:r>
              <a:rPr dirty="0" err="1"/>
              <a:t>vidas</a:t>
            </a:r>
            <a:r>
              <a:rPr dirty="0"/>
              <a:t> </a:t>
            </a:r>
            <a:r>
              <a:rPr dirty="0" err="1"/>
              <a:t>indesejáveis</a:t>
            </a:r>
            <a:r>
              <a:rPr dirty="0"/>
              <a:t>, </a:t>
            </a:r>
            <a:r>
              <a:rPr dirty="0" err="1"/>
              <a:t>alterando</a:t>
            </a:r>
            <a:r>
              <a:rPr dirty="0"/>
              <a:t> </a:t>
            </a:r>
            <a:r>
              <a:rPr dirty="0" err="1"/>
              <a:t>os</a:t>
            </a:r>
            <a:r>
              <a:rPr dirty="0"/>
              <a:t> </a:t>
            </a:r>
            <a:r>
              <a:rPr dirty="0" err="1"/>
              <a:t>padrões</a:t>
            </a:r>
            <a:r>
              <a:rPr dirty="0"/>
              <a:t> de </a:t>
            </a:r>
            <a:r>
              <a:rPr dirty="0" err="1"/>
              <a:t>desenvolvimento</a:t>
            </a:r>
            <a:r>
              <a:rPr dirty="0"/>
              <a:t> e </a:t>
            </a:r>
            <a:r>
              <a:rPr dirty="0" err="1"/>
              <a:t>prognóstico</a:t>
            </a:r>
            <a:r>
              <a:rPr dirty="0"/>
              <a:t>. O </a:t>
            </a:r>
            <a:r>
              <a:rPr dirty="0" err="1"/>
              <a:t>objetivo</a:t>
            </a:r>
            <a:r>
              <a:rPr dirty="0"/>
              <a:t> </a:t>
            </a:r>
            <a:r>
              <a:rPr dirty="0" err="1"/>
              <a:t>geral</a:t>
            </a:r>
            <a:r>
              <a:rPr dirty="0"/>
              <a:t> do </a:t>
            </a:r>
            <a:r>
              <a:rPr dirty="0" err="1"/>
              <a:t>estudo</a:t>
            </a:r>
            <a:r>
              <a:rPr dirty="0"/>
              <a:t> é </a:t>
            </a:r>
            <a:r>
              <a:rPr dirty="0" err="1"/>
              <a:t>demonstrar</a:t>
            </a:r>
            <a:r>
              <a:rPr dirty="0"/>
              <a:t> a </a:t>
            </a:r>
            <a:r>
              <a:rPr dirty="0" err="1"/>
              <a:t>literatura</a:t>
            </a:r>
            <a:r>
              <a:rPr dirty="0"/>
              <a:t> </a:t>
            </a:r>
            <a:r>
              <a:rPr dirty="0" err="1"/>
              <a:t>disponível</a:t>
            </a:r>
            <a:r>
              <a:rPr dirty="0"/>
              <a:t> </a:t>
            </a:r>
            <a:r>
              <a:rPr dirty="0" err="1"/>
              <a:t>acerca</a:t>
            </a:r>
            <a:r>
              <a:rPr dirty="0"/>
              <a:t> dos </a:t>
            </a:r>
            <a:r>
              <a:rPr dirty="0" err="1"/>
              <a:t>novos</a:t>
            </a:r>
            <a:r>
              <a:rPr dirty="0"/>
              <a:t> </a:t>
            </a:r>
            <a:r>
              <a:rPr dirty="0" err="1"/>
              <a:t>tratamentos</a:t>
            </a:r>
            <a:r>
              <a:rPr dirty="0"/>
              <a:t> de </a:t>
            </a:r>
            <a:r>
              <a:rPr dirty="0" err="1"/>
              <a:t>degeneração</a:t>
            </a:r>
            <a:r>
              <a:rPr dirty="0"/>
              <a:t> macular </a:t>
            </a:r>
            <a:r>
              <a:rPr dirty="0" err="1"/>
              <a:t>relacionada</a:t>
            </a:r>
            <a:r>
              <a:rPr dirty="0"/>
              <a:t> à </a:t>
            </a:r>
            <a:r>
              <a:rPr dirty="0" err="1"/>
              <a:t>idade</a:t>
            </a:r>
            <a:r>
              <a:rPr dirty="0"/>
              <a:t>. MÉTODO: Para o </a:t>
            </a:r>
            <a:r>
              <a:rPr dirty="0" err="1"/>
              <a:t>desenvolvimento</a:t>
            </a:r>
            <a:r>
              <a:rPr dirty="0"/>
              <a:t> da </a:t>
            </a:r>
            <a:r>
              <a:rPr dirty="0" err="1"/>
              <a:t>pesquisa</a:t>
            </a:r>
            <a:r>
              <a:rPr dirty="0"/>
              <a:t> </a:t>
            </a:r>
            <a:r>
              <a:rPr dirty="0" err="1"/>
              <a:t>foi</a:t>
            </a:r>
            <a:r>
              <a:rPr dirty="0"/>
              <a:t> </a:t>
            </a:r>
            <a:r>
              <a:rPr dirty="0" err="1"/>
              <a:t>realizado</a:t>
            </a:r>
            <a:r>
              <a:rPr dirty="0"/>
              <a:t> um </a:t>
            </a:r>
            <a:r>
              <a:rPr dirty="0" err="1"/>
              <a:t>estudo</a:t>
            </a:r>
            <a:r>
              <a:rPr dirty="0"/>
              <a:t> </a:t>
            </a:r>
            <a:r>
              <a:rPr dirty="0" err="1"/>
              <a:t>quantitativo</a:t>
            </a:r>
            <a:r>
              <a:rPr dirty="0"/>
              <a:t> a </a:t>
            </a:r>
            <a:r>
              <a:rPr dirty="0" err="1"/>
              <a:t>partir</a:t>
            </a:r>
            <a:r>
              <a:rPr dirty="0"/>
              <a:t> de </a:t>
            </a:r>
            <a:r>
              <a:rPr dirty="0" err="1"/>
              <a:t>revisão</a:t>
            </a:r>
            <a:r>
              <a:rPr dirty="0"/>
              <a:t> de </a:t>
            </a:r>
            <a:r>
              <a:rPr dirty="0" err="1"/>
              <a:t>literatura</a:t>
            </a:r>
            <a:r>
              <a:rPr dirty="0"/>
              <a:t> </a:t>
            </a:r>
            <a:r>
              <a:rPr dirty="0" err="1"/>
              <a:t>efetuada</a:t>
            </a:r>
            <a:r>
              <a:rPr dirty="0"/>
              <a:t> </a:t>
            </a:r>
            <a:r>
              <a:rPr dirty="0" err="1"/>
              <a:t>através</a:t>
            </a:r>
            <a:r>
              <a:rPr dirty="0"/>
              <a:t> </a:t>
            </a:r>
            <a:r>
              <a:rPr dirty="0" err="1"/>
              <a:t>levantamento</a:t>
            </a:r>
            <a:r>
              <a:rPr dirty="0"/>
              <a:t> </a:t>
            </a:r>
            <a:r>
              <a:rPr dirty="0" err="1"/>
              <a:t>bibliográfico</a:t>
            </a:r>
            <a:r>
              <a:rPr dirty="0"/>
              <a:t> </a:t>
            </a:r>
            <a:r>
              <a:rPr dirty="0" err="1"/>
              <a:t>nas</a:t>
            </a:r>
            <a:r>
              <a:rPr dirty="0"/>
              <a:t> bases de dados </a:t>
            </a:r>
            <a:r>
              <a:rPr dirty="0" err="1"/>
              <a:t>Scielo</a:t>
            </a:r>
            <a:r>
              <a:rPr dirty="0"/>
              <a:t>, </a:t>
            </a:r>
            <a:r>
              <a:rPr dirty="0" err="1"/>
              <a:t>Biblioteca</a:t>
            </a:r>
            <a:r>
              <a:rPr dirty="0"/>
              <a:t> Virtual em Saúde (BVS) e </a:t>
            </a:r>
            <a:r>
              <a:rPr dirty="0" err="1"/>
              <a:t>Periódico</a:t>
            </a:r>
            <a:r>
              <a:rPr dirty="0"/>
              <a:t> Capes, </a:t>
            </a:r>
            <a:r>
              <a:rPr dirty="0" err="1"/>
              <a:t>utilizando</a:t>
            </a:r>
            <a:r>
              <a:rPr dirty="0"/>
              <a:t> </a:t>
            </a:r>
            <a:r>
              <a:rPr dirty="0" err="1"/>
              <a:t>os</a:t>
            </a:r>
            <a:r>
              <a:rPr dirty="0"/>
              <a:t> </a:t>
            </a:r>
            <a:r>
              <a:rPr dirty="0" err="1"/>
              <a:t>Descritores</a:t>
            </a:r>
            <a:r>
              <a:rPr dirty="0"/>
              <a:t> em Ciências da Saúde (DECS) "</a:t>
            </a:r>
            <a:r>
              <a:rPr dirty="0" err="1"/>
              <a:t>Tratamentos</a:t>
            </a:r>
            <a:r>
              <a:rPr dirty="0"/>
              <a:t>", ''</a:t>
            </a:r>
            <a:r>
              <a:rPr dirty="0" err="1"/>
              <a:t>degeneração</a:t>
            </a:r>
            <a:r>
              <a:rPr dirty="0"/>
              <a:t> macular </a:t>
            </a:r>
            <a:r>
              <a:rPr dirty="0" err="1"/>
              <a:t>relacionada</a:t>
            </a:r>
            <a:r>
              <a:rPr dirty="0"/>
              <a:t> à </a:t>
            </a:r>
            <a:r>
              <a:rPr dirty="0" err="1"/>
              <a:t>idade</a:t>
            </a:r>
            <a:r>
              <a:rPr dirty="0"/>
              <a:t>'' e ''</a:t>
            </a:r>
            <a:r>
              <a:rPr dirty="0" err="1"/>
              <a:t>oftalmologia</a:t>
            </a:r>
            <a:r>
              <a:rPr dirty="0"/>
              <a:t>'', com o </a:t>
            </a:r>
            <a:r>
              <a:rPr dirty="0" err="1"/>
              <a:t>operador</a:t>
            </a:r>
            <a:r>
              <a:rPr dirty="0"/>
              <a:t> </a:t>
            </a:r>
            <a:r>
              <a:rPr dirty="0" err="1"/>
              <a:t>booleano</a:t>
            </a:r>
            <a:r>
              <a:rPr dirty="0"/>
              <a:t> ''and''. Como </a:t>
            </a:r>
            <a:r>
              <a:rPr dirty="0" err="1"/>
              <a:t>critérios</a:t>
            </a:r>
            <a:r>
              <a:rPr dirty="0"/>
              <a:t> de </a:t>
            </a:r>
            <a:r>
              <a:rPr dirty="0" err="1"/>
              <a:t>inclusão</a:t>
            </a:r>
            <a:r>
              <a:rPr dirty="0"/>
              <a:t> </a:t>
            </a:r>
            <a:r>
              <a:rPr dirty="0" err="1"/>
              <a:t>foram</a:t>
            </a:r>
            <a:r>
              <a:rPr dirty="0"/>
              <a:t> </a:t>
            </a:r>
            <a:r>
              <a:rPr dirty="0" err="1"/>
              <a:t>utilizados</a:t>
            </a:r>
            <a:r>
              <a:rPr dirty="0"/>
              <a:t> </a:t>
            </a:r>
            <a:r>
              <a:rPr dirty="0" err="1"/>
              <a:t>trabalhos</a:t>
            </a:r>
            <a:r>
              <a:rPr dirty="0"/>
              <a:t> </a:t>
            </a:r>
            <a:r>
              <a:rPr dirty="0" err="1"/>
              <a:t>publicados</a:t>
            </a:r>
            <a:r>
              <a:rPr dirty="0"/>
              <a:t> </a:t>
            </a:r>
            <a:r>
              <a:rPr dirty="0" err="1"/>
              <a:t>nos</a:t>
            </a:r>
            <a:r>
              <a:rPr dirty="0"/>
              <a:t> </a:t>
            </a:r>
            <a:r>
              <a:rPr dirty="0" err="1"/>
              <a:t>últimos</a:t>
            </a:r>
            <a:r>
              <a:rPr dirty="0"/>
              <a:t> 5 </a:t>
            </a:r>
            <a:r>
              <a:rPr dirty="0" err="1"/>
              <a:t>anos</a:t>
            </a:r>
            <a:r>
              <a:rPr dirty="0"/>
              <a:t> (2019-2023), </a:t>
            </a:r>
            <a:r>
              <a:rPr dirty="0" err="1"/>
              <a:t>nos</a:t>
            </a:r>
            <a:r>
              <a:rPr dirty="0"/>
              <a:t> </a:t>
            </a:r>
            <a:r>
              <a:rPr dirty="0" err="1"/>
              <a:t>idiomas</a:t>
            </a:r>
            <a:r>
              <a:rPr dirty="0"/>
              <a:t> </a:t>
            </a:r>
            <a:r>
              <a:rPr dirty="0" err="1"/>
              <a:t>inglês</a:t>
            </a:r>
            <a:r>
              <a:rPr dirty="0"/>
              <a:t> </a:t>
            </a:r>
            <a:r>
              <a:rPr dirty="0" err="1"/>
              <a:t>ou</a:t>
            </a:r>
            <a:r>
              <a:rPr dirty="0"/>
              <a:t> </a:t>
            </a:r>
            <a:r>
              <a:rPr dirty="0" err="1"/>
              <a:t>português</a:t>
            </a:r>
            <a:r>
              <a:rPr dirty="0"/>
              <a:t> e com </a:t>
            </a:r>
            <a:r>
              <a:rPr dirty="0" err="1"/>
              <a:t>relevância</a:t>
            </a:r>
            <a:r>
              <a:rPr dirty="0"/>
              <a:t> </a:t>
            </a:r>
            <a:r>
              <a:rPr dirty="0" err="1"/>
              <a:t>para</a:t>
            </a:r>
            <a:r>
              <a:rPr dirty="0"/>
              <a:t> a </a:t>
            </a:r>
            <a:r>
              <a:rPr dirty="0" err="1"/>
              <a:t>temática</a:t>
            </a:r>
            <a:r>
              <a:rPr dirty="0"/>
              <a:t> </a:t>
            </a:r>
            <a:r>
              <a:rPr dirty="0" err="1"/>
              <a:t>proposta</a:t>
            </a:r>
            <a:r>
              <a:rPr dirty="0"/>
              <a:t>. RESULTADOS: As </a:t>
            </a:r>
            <a:r>
              <a:rPr dirty="0" err="1"/>
              <a:t>formas</a:t>
            </a:r>
            <a:r>
              <a:rPr dirty="0"/>
              <a:t> de </a:t>
            </a:r>
            <a:r>
              <a:rPr dirty="0" err="1"/>
              <a:t>tratamento</a:t>
            </a:r>
            <a:r>
              <a:rPr dirty="0"/>
              <a:t> </a:t>
            </a:r>
            <a:r>
              <a:rPr dirty="0" err="1"/>
              <a:t>para</a:t>
            </a:r>
            <a:r>
              <a:rPr dirty="0"/>
              <a:t> </a:t>
            </a:r>
            <a:r>
              <a:rPr dirty="0" err="1"/>
              <a:t>essa</a:t>
            </a:r>
            <a:r>
              <a:rPr dirty="0"/>
              <a:t> </a:t>
            </a:r>
            <a:r>
              <a:rPr dirty="0" err="1"/>
              <a:t>degeneração</a:t>
            </a:r>
            <a:r>
              <a:rPr dirty="0"/>
              <a:t> </a:t>
            </a:r>
            <a:r>
              <a:rPr dirty="0" err="1"/>
              <a:t>apresenta</a:t>
            </a:r>
            <a:r>
              <a:rPr dirty="0"/>
              <a:t> </a:t>
            </a:r>
            <a:r>
              <a:rPr dirty="0" err="1"/>
              <a:t>uma</a:t>
            </a:r>
            <a:r>
              <a:rPr dirty="0"/>
              <a:t> </a:t>
            </a:r>
            <a:r>
              <a:rPr dirty="0" err="1"/>
              <a:t>evolução</a:t>
            </a:r>
            <a:r>
              <a:rPr dirty="0"/>
              <a:t> </a:t>
            </a:r>
            <a:r>
              <a:rPr dirty="0" err="1"/>
              <a:t>científica</a:t>
            </a:r>
            <a:r>
              <a:rPr dirty="0"/>
              <a:t> </a:t>
            </a:r>
            <a:r>
              <a:rPr dirty="0" err="1"/>
              <a:t>significativa</a:t>
            </a:r>
            <a:r>
              <a:rPr dirty="0"/>
              <a:t> </a:t>
            </a:r>
            <a:r>
              <a:rPr dirty="0" err="1"/>
              <a:t>nos</a:t>
            </a:r>
            <a:r>
              <a:rPr dirty="0"/>
              <a:t> </a:t>
            </a:r>
            <a:r>
              <a:rPr dirty="0" err="1"/>
              <a:t>últimos</a:t>
            </a:r>
            <a:r>
              <a:rPr dirty="0"/>
              <a:t> </a:t>
            </a:r>
            <a:r>
              <a:rPr dirty="0" err="1"/>
              <a:t>anos</a:t>
            </a:r>
            <a:r>
              <a:rPr dirty="0"/>
              <a:t>, </a:t>
            </a:r>
            <a:r>
              <a:rPr dirty="0" err="1"/>
              <a:t>melhorando</a:t>
            </a:r>
            <a:r>
              <a:rPr dirty="0"/>
              <a:t> a </a:t>
            </a:r>
            <a:r>
              <a:rPr dirty="0" err="1"/>
              <a:t>qualidade</a:t>
            </a:r>
            <a:r>
              <a:rPr dirty="0"/>
              <a:t> de </a:t>
            </a:r>
            <a:r>
              <a:rPr dirty="0" err="1"/>
              <a:t>vida</a:t>
            </a:r>
            <a:r>
              <a:rPr dirty="0"/>
              <a:t> dos </a:t>
            </a:r>
            <a:r>
              <a:rPr dirty="0" err="1"/>
              <a:t>acometidos</a:t>
            </a:r>
            <a:r>
              <a:rPr dirty="0"/>
              <a:t>. Na </a:t>
            </a:r>
            <a:r>
              <a:rPr dirty="0" err="1"/>
              <a:t>Scielo</a:t>
            </a:r>
            <a:r>
              <a:rPr dirty="0"/>
              <a:t> e BVS, </a:t>
            </a:r>
            <a:r>
              <a:rPr dirty="0" err="1"/>
              <a:t>pode</a:t>
            </a:r>
            <a:r>
              <a:rPr dirty="0"/>
              <a:t>-se </a:t>
            </a:r>
            <a:r>
              <a:rPr dirty="0" err="1"/>
              <a:t>obter</a:t>
            </a:r>
            <a:r>
              <a:rPr dirty="0"/>
              <a:t> um </a:t>
            </a:r>
            <a:r>
              <a:rPr dirty="0" err="1"/>
              <a:t>artigo</a:t>
            </a:r>
            <a:r>
              <a:rPr dirty="0"/>
              <a:t>, </a:t>
            </a:r>
            <a:r>
              <a:rPr dirty="0" err="1"/>
              <a:t>publicado</a:t>
            </a:r>
            <a:r>
              <a:rPr dirty="0"/>
              <a:t> em </a:t>
            </a:r>
            <a:r>
              <a:rPr dirty="0" err="1"/>
              <a:t>inglês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as </a:t>
            </a:r>
            <a:r>
              <a:rPr dirty="0" err="1"/>
              <a:t>terapias</a:t>
            </a:r>
            <a:r>
              <a:rPr dirty="0"/>
              <a:t> </a:t>
            </a:r>
            <a:r>
              <a:rPr dirty="0" err="1"/>
              <a:t>atuais</a:t>
            </a:r>
            <a:r>
              <a:rPr dirty="0"/>
              <a:t> e </a:t>
            </a:r>
            <a:r>
              <a:rPr dirty="0" err="1"/>
              <a:t>novos</a:t>
            </a:r>
            <a:r>
              <a:rPr dirty="0"/>
              <a:t> </a:t>
            </a:r>
            <a:r>
              <a:rPr dirty="0" err="1"/>
              <a:t>tratamentos</a:t>
            </a:r>
            <a:r>
              <a:rPr dirty="0"/>
              <a:t>. Na </a:t>
            </a:r>
            <a:r>
              <a:rPr dirty="0" err="1"/>
              <a:t>Periódico</a:t>
            </a:r>
            <a:r>
              <a:rPr dirty="0"/>
              <a:t> Capes, </a:t>
            </a:r>
            <a:r>
              <a:rPr dirty="0" err="1"/>
              <a:t>temos</a:t>
            </a:r>
            <a:r>
              <a:rPr dirty="0"/>
              <a:t> </a:t>
            </a:r>
            <a:r>
              <a:rPr dirty="0" err="1"/>
              <a:t>uma</a:t>
            </a:r>
            <a:r>
              <a:rPr dirty="0"/>
              <a:t> </a:t>
            </a:r>
            <a:r>
              <a:rPr dirty="0" err="1"/>
              <a:t>maior</a:t>
            </a:r>
            <a:r>
              <a:rPr dirty="0"/>
              <a:t> </a:t>
            </a:r>
            <a:r>
              <a:rPr dirty="0" err="1"/>
              <a:t>abrangência</a:t>
            </a:r>
            <a:r>
              <a:rPr dirty="0"/>
              <a:t> de </a:t>
            </a:r>
            <a:r>
              <a:rPr dirty="0" err="1"/>
              <a:t>trabalhos</a:t>
            </a:r>
            <a:r>
              <a:rPr dirty="0"/>
              <a:t> </a:t>
            </a:r>
            <a:r>
              <a:rPr dirty="0" err="1"/>
              <a:t>acerca</a:t>
            </a:r>
            <a:r>
              <a:rPr dirty="0"/>
              <a:t> da </a:t>
            </a:r>
            <a:r>
              <a:rPr dirty="0" err="1"/>
              <a:t>temática</a:t>
            </a:r>
            <a:r>
              <a:rPr dirty="0"/>
              <a:t>, </a:t>
            </a:r>
            <a:r>
              <a:rPr dirty="0" err="1"/>
              <a:t>trazendo</a:t>
            </a:r>
            <a:r>
              <a:rPr dirty="0"/>
              <a:t> </a:t>
            </a:r>
            <a:r>
              <a:rPr dirty="0" err="1"/>
              <a:t>estudos</a:t>
            </a:r>
            <a:r>
              <a:rPr dirty="0"/>
              <a:t> </a:t>
            </a:r>
            <a:r>
              <a:rPr dirty="0" err="1"/>
              <a:t>internacionais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</a:t>
            </a:r>
            <a:r>
              <a:rPr dirty="0" err="1"/>
              <a:t>os</a:t>
            </a:r>
            <a:r>
              <a:rPr dirty="0"/>
              <a:t> </a:t>
            </a:r>
            <a:r>
              <a:rPr dirty="0" err="1"/>
              <a:t>fármacos</a:t>
            </a:r>
            <a:r>
              <a:rPr dirty="0"/>
              <a:t> </a:t>
            </a:r>
            <a:r>
              <a:rPr dirty="0" err="1"/>
              <a:t>utilizados</a:t>
            </a:r>
            <a:r>
              <a:rPr dirty="0"/>
              <a:t>, com </a:t>
            </a:r>
            <a:r>
              <a:rPr dirty="0" err="1"/>
              <a:t>oito</a:t>
            </a:r>
            <a:r>
              <a:rPr dirty="0"/>
              <a:t> </a:t>
            </a:r>
            <a:r>
              <a:rPr dirty="0" err="1"/>
              <a:t>estudos</a:t>
            </a:r>
            <a:r>
              <a:rPr dirty="0"/>
              <a:t>. </a:t>
            </a:r>
            <a:r>
              <a:rPr dirty="0" err="1"/>
              <a:t>Tais</a:t>
            </a:r>
            <a:r>
              <a:rPr dirty="0"/>
              <a:t> </a:t>
            </a:r>
            <a:r>
              <a:rPr dirty="0" err="1"/>
              <a:t>estudos</a:t>
            </a:r>
            <a:r>
              <a:rPr dirty="0"/>
              <a:t> </a:t>
            </a:r>
            <a:r>
              <a:rPr dirty="0" err="1"/>
              <a:t>mostram</a:t>
            </a:r>
            <a:r>
              <a:rPr dirty="0"/>
              <a:t> </a:t>
            </a:r>
            <a:r>
              <a:rPr dirty="0" err="1"/>
              <a:t>que</a:t>
            </a:r>
            <a:r>
              <a:rPr dirty="0"/>
              <a:t> </a:t>
            </a:r>
            <a:r>
              <a:rPr dirty="0" err="1"/>
              <a:t>os</a:t>
            </a:r>
            <a:r>
              <a:rPr dirty="0"/>
              <a:t> </a:t>
            </a:r>
            <a:r>
              <a:rPr dirty="0" err="1"/>
              <a:t>atuais</a:t>
            </a:r>
            <a:r>
              <a:rPr dirty="0"/>
              <a:t> </a:t>
            </a:r>
            <a:r>
              <a:rPr dirty="0" err="1"/>
              <a:t>fármacos</a:t>
            </a:r>
            <a:r>
              <a:rPr dirty="0"/>
              <a:t> </a:t>
            </a:r>
            <a:r>
              <a:rPr dirty="0" err="1"/>
              <a:t>utilizados</a:t>
            </a:r>
            <a:r>
              <a:rPr dirty="0"/>
              <a:t> no </a:t>
            </a:r>
            <a:r>
              <a:rPr dirty="0" err="1"/>
              <a:t>tratamento</a:t>
            </a:r>
            <a:r>
              <a:rPr dirty="0"/>
              <a:t> </a:t>
            </a:r>
            <a:r>
              <a:rPr dirty="0" err="1"/>
              <a:t>são</a:t>
            </a:r>
            <a:r>
              <a:rPr dirty="0"/>
              <a:t>: </a:t>
            </a:r>
            <a:r>
              <a:rPr dirty="0" err="1"/>
              <a:t>Ranibizumabe</a:t>
            </a:r>
            <a:r>
              <a:rPr dirty="0"/>
              <a:t>, </a:t>
            </a:r>
            <a:r>
              <a:rPr dirty="0" err="1"/>
              <a:t>Bevacizumabe</a:t>
            </a:r>
            <a:r>
              <a:rPr dirty="0"/>
              <a:t>, </a:t>
            </a:r>
            <a:r>
              <a:rPr dirty="0" err="1">
                <a:solidFill>
                  <a:srgbClr val="0000EE"/>
                </a:solidFill>
                <a:hlinkClick r:id="rId3"/>
              </a:rPr>
              <a:t>Aflibercept</a:t>
            </a:r>
            <a:r>
              <a:rPr dirty="0"/>
              <a:t> e </a:t>
            </a:r>
            <a:r>
              <a:rPr dirty="0" err="1"/>
              <a:t>Corticosteróide</a:t>
            </a:r>
            <a:r>
              <a:rPr dirty="0"/>
              <a:t>, </a:t>
            </a:r>
            <a:r>
              <a:rPr dirty="0" err="1"/>
              <a:t>além</a:t>
            </a:r>
            <a:r>
              <a:rPr dirty="0"/>
              <a:t> disso, </a:t>
            </a:r>
            <a:r>
              <a:rPr dirty="0" err="1"/>
              <a:t>traz</a:t>
            </a:r>
            <a:r>
              <a:rPr dirty="0"/>
              <a:t> a </a:t>
            </a:r>
            <a:r>
              <a:rPr dirty="0" err="1"/>
              <a:t>discussão</a:t>
            </a:r>
            <a:r>
              <a:rPr dirty="0"/>
              <a:t> as </a:t>
            </a:r>
            <a:r>
              <a:rPr dirty="0" err="1"/>
              <a:t>novas</a:t>
            </a:r>
            <a:r>
              <a:rPr dirty="0"/>
              <a:t> </a:t>
            </a:r>
            <a:r>
              <a:rPr dirty="0" err="1"/>
              <a:t>drogas</a:t>
            </a:r>
            <a:r>
              <a:rPr dirty="0"/>
              <a:t> </a:t>
            </a:r>
            <a:r>
              <a:rPr dirty="0" err="1"/>
              <a:t>que</a:t>
            </a:r>
            <a:r>
              <a:rPr dirty="0"/>
              <a:t> </a:t>
            </a:r>
            <a:r>
              <a:rPr dirty="0" err="1"/>
              <a:t>estão</a:t>
            </a:r>
            <a:r>
              <a:rPr dirty="0"/>
              <a:t> em </a:t>
            </a:r>
            <a:r>
              <a:rPr dirty="0" err="1"/>
              <a:t>fase</a:t>
            </a:r>
            <a:r>
              <a:rPr dirty="0"/>
              <a:t> de </a:t>
            </a:r>
            <a:r>
              <a:rPr dirty="0" err="1"/>
              <a:t>estudo</a:t>
            </a:r>
            <a:r>
              <a:rPr dirty="0"/>
              <a:t>, </a:t>
            </a:r>
            <a:r>
              <a:rPr dirty="0" err="1"/>
              <a:t>sendo</a:t>
            </a:r>
            <a:r>
              <a:rPr dirty="0"/>
              <a:t> as </a:t>
            </a:r>
            <a:r>
              <a:rPr dirty="0" err="1"/>
              <a:t>principais</a:t>
            </a:r>
            <a:r>
              <a:rPr dirty="0"/>
              <a:t>: </a:t>
            </a:r>
            <a:r>
              <a:rPr dirty="0" err="1">
                <a:solidFill>
                  <a:srgbClr val="403D39"/>
                </a:solidFill>
              </a:rPr>
              <a:t>Brolucizumab</a:t>
            </a:r>
            <a:r>
              <a:rPr dirty="0">
                <a:solidFill>
                  <a:srgbClr val="403D39"/>
                </a:solidFill>
              </a:rPr>
              <a:t>, </a:t>
            </a:r>
            <a:r>
              <a:rPr dirty="0" err="1">
                <a:solidFill>
                  <a:srgbClr val="403D39"/>
                </a:solidFill>
              </a:rPr>
              <a:t>Abicipar</a:t>
            </a:r>
            <a:r>
              <a:rPr dirty="0">
                <a:solidFill>
                  <a:srgbClr val="403D39"/>
                </a:solidFill>
              </a:rPr>
              <a:t> </a:t>
            </a:r>
            <a:r>
              <a:rPr dirty="0" err="1">
                <a:solidFill>
                  <a:srgbClr val="403D39"/>
                </a:solidFill>
              </a:rPr>
              <a:t>pegol</a:t>
            </a:r>
            <a:r>
              <a:rPr dirty="0">
                <a:solidFill>
                  <a:srgbClr val="403D39"/>
                </a:solidFill>
              </a:rPr>
              <a:t>, </a:t>
            </a:r>
            <a:r>
              <a:rPr dirty="0" err="1">
                <a:solidFill>
                  <a:srgbClr val="403D39"/>
                </a:solidFill>
              </a:rPr>
              <a:t>Faricimab</a:t>
            </a:r>
            <a:r>
              <a:rPr dirty="0">
                <a:solidFill>
                  <a:srgbClr val="403D39"/>
                </a:solidFill>
              </a:rPr>
              <a:t>, </a:t>
            </a:r>
            <a:r>
              <a:rPr dirty="0" err="1">
                <a:solidFill>
                  <a:srgbClr val="403D39"/>
                </a:solidFill>
              </a:rPr>
              <a:t>Pegpleranib</a:t>
            </a:r>
            <a:r>
              <a:rPr dirty="0">
                <a:solidFill>
                  <a:srgbClr val="403D39"/>
                </a:solidFill>
              </a:rPr>
              <a:t>, </a:t>
            </a:r>
            <a:r>
              <a:rPr dirty="0" err="1">
                <a:solidFill>
                  <a:srgbClr val="403D39"/>
                </a:solidFill>
              </a:rPr>
              <a:t>Conbercept</a:t>
            </a:r>
            <a:r>
              <a:rPr dirty="0">
                <a:solidFill>
                  <a:srgbClr val="403D39"/>
                </a:solidFill>
              </a:rPr>
              <a:t>, </a:t>
            </a:r>
            <a:r>
              <a:rPr dirty="0" err="1">
                <a:solidFill>
                  <a:srgbClr val="403D39"/>
                </a:solidFill>
              </a:rPr>
              <a:t>Ziv-aflibercept</a:t>
            </a:r>
            <a:r>
              <a:rPr dirty="0">
                <a:solidFill>
                  <a:srgbClr val="403D39"/>
                </a:solidFill>
              </a:rPr>
              <a:t>, </a:t>
            </a:r>
            <a:r>
              <a:rPr dirty="0" err="1">
                <a:solidFill>
                  <a:srgbClr val="403D39"/>
                </a:solidFill>
              </a:rPr>
              <a:t>Epiretinal</a:t>
            </a:r>
            <a:r>
              <a:rPr dirty="0">
                <a:solidFill>
                  <a:srgbClr val="403D39"/>
                </a:solidFill>
              </a:rPr>
              <a:t> radiotherapy, RNA interference, Inhibitors of tyrosine kinases, Gene therapy, Inhibition of nucleoside reverse </a:t>
            </a:r>
            <a:r>
              <a:rPr dirty="0" err="1">
                <a:solidFill>
                  <a:srgbClr val="403D39"/>
                </a:solidFill>
              </a:rPr>
              <a:t>transcriptas</a:t>
            </a:r>
            <a:r>
              <a:rPr dirty="0">
                <a:solidFill>
                  <a:srgbClr val="403D39"/>
                </a:solidFill>
              </a:rPr>
              <a:t>, </a:t>
            </a:r>
            <a:r>
              <a:rPr dirty="0" err="1">
                <a:solidFill>
                  <a:srgbClr val="403D39"/>
                </a:solidFill>
              </a:rPr>
              <a:t>Sphingomab</a:t>
            </a:r>
            <a:r>
              <a:rPr dirty="0">
                <a:solidFill>
                  <a:srgbClr val="403D39"/>
                </a:solidFill>
              </a:rPr>
              <a:t> e </a:t>
            </a:r>
            <a:r>
              <a:rPr dirty="0" err="1">
                <a:solidFill>
                  <a:srgbClr val="403D39"/>
                </a:solidFill>
              </a:rPr>
              <a:t>Squalamine</a:t>
            </a:r>
            <a:r>
              <a:rPr dirty="0">
                <a:solidFill>
                  <a:srgbClr val="403D39"/>
                </a:solidFill>
              </a:rPr>
              <a:t> lactate. </a:t>
            </a:r>
            <a:r>
              <a:rPr dirty="0"/>
              <a:t>CONCLUSÃO: </a:t>
            </a:r>
            <a:r>
              <a:rPr dirty="0" err="1"/>
              <a:t>Diante</a:t>
            </a:r>
            <a:r>
              <a:rPr dirty="0"/>
              <a:t> </a:t>
            </a:r>
            <a:r>
              <a:rPr dirty="0" err="1"/>
              <a:t>exposto</a:t>
            </a:r>
            <a:r>
              <a:rPr dirty="0"/>
              <a:t>, </a:t>
            </a:r>
            <a:r>
              <a:rPr dirty="0" err="1"/>
              <a:t>pode</a:t>
            </a:r>
            <a:r>
              <a:rPr dirty="0"/>
              <a:t>-se </a:t>
            </a:r>
            <a:r>
              <a:rPr dirty="0" err="1"/>
              <a:t>concluir</a:t>
            </a:r>
            <a:r>
              <a:rPr dirty="0"/>
              <a:t> a </a:t>
            </a:r>
            <a:r>
              <a:rPr dirty="0" err="1"/>
              <a:t>importância</a:t>
            </a:r>
            <a:r>
              <a:rPr dirty="0"/>
              <a:t> do </a:t>
            </a:r>
            <a:r>
              <a:rPr dirty="0" err="1"/>
              <a:t>investimento</a:t>
            </a:r>
            <a:r>
              <a:rPr dirty="0"/>
              <a:t> em </a:t>
            </a:r>
            <a:r>
              <a:rPr dirty="0" err="1"/>
              <a:t>pesquisas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área</a:t>
            </a:r>
            <a:r>
              <a:rPr dirty="0"/>
              <a:t> da </a:t>
            </a:r>
            <a:r>
              <a:rPr dirty="0" err="1"/>
              <a:t>saúde</a:t>
            </a:r>
            <a:r>
              <a:rPr dirty="0"/>
              <a:t>, com o </a:t>
            </a:r>
            <a:r>
              <a:rPr dirty="0" err="1"/>
              <a:t>intuito</a:t>
            </a:r>
            <a:r>
              <a:rPr dirty="0"/>
              <a:t> de </a:t>
            </a:r>
            <a:r>
              <a:rPr dirty="0" err="1"/>
              <a:t>melhorar</a:t>
            </a:r>
            <a:r>
              <a:rPr dirty="0"/>
              <a:t> a </a:t>
            </a:r>
            <a:r>
              <a:rPr dirty="0" err="1"/>
              <a:t>qualidade</a:t>
            </a:r>
            <a:r>
              <a:rPr dirty="0"/>
              <a:t> de </a:t>
            </a:r>
            <a:r>
              <a:rPr dirty="0" err="1"/>
              <a:t>vida</a:t>
            </a:r>
            <a:r>
              <a:rPr dirty="0"/>
              <a:t> dos </a:t>
            </a:r>
            <a:r>
              <a:rPr dirty="0" err="1"/>
              <a:t>pacientes</a:t>
            </a:r>
            <a:r>
              <a:rPr dirty="0"/>
              <a:t>, com o </a:t>
            </a:r>
            <a:r>
              <a:rPr dirty="0" err="1"/>
              <a:t>desenvolvimento</a:t>
            </a:r>
            <a:r>
              <a:rPr dirty="0"/>
              <a:t> de </a:t>
            </a:r>
            <a:r>
              <a:rPr dirty="0" err="1"/>
              <a:t>novos</a:t>
            </a:r>
            <a:r>
              <a:rPr dirty="0"/>
              <a:t> </a:t>
            </a:r>
            <a:r>
              <a:rPr dirty="0" err="1"/>
              <a:t>tratamentos</a:t>
            </a:r>
            <a:r>
              <a:rPr dirty="0"/>
              <a:t> </a:t>
            </a:r>
            <a:r>
              <a:rPr dirty="0" err="1"/>
              <a:t>que</a:t>
            </a:r>
            <a:r>
              <a:rPr dirty="0"/>
              <a:t> </a:t>
            </a:r>
            <a:r>
              <a:rPr dirty="0" err="1"/>
              <a:t>visam</a:t>
            </a:r>
            <a:r>
              <a:rPr dirty="0"/>
              <a:t> </a:t>
            </a:r>
            <a:r>
              <a:rPr dirty="0" err="1"/>
              <a:t>mitigar</a:t>
            </a:r>
            <a:r>
              <a:rPr dirty="0"/>
              <a:t> as </a:t>
            </a:r>
            <a:r>
              <a:rPr dirty="0" err="1"/>
              <a:t>complicações</a:t>
            </a:r>
            <a:r>
              <a:rPr dirty="0"/>
              <a:t> de </a:t>
            </a:r>
            <a:r>
              <a:rPr dirty="0" err="1"/>
              <a:t>doenças</a:t>
            </a:r>
            <a:r>
              <a:rPr dirty="0"/>
              <a:t> </a:t>
            </a:r>
            <a:r>
              <a:rPr dirty="0" err="1"/>
              <a:t>degenerativas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</Words>
  <Application>Microsoft Office PowerPoint</Application>
  <PresentationFormat>Apresentação na tela (16:9)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User</cp:lastModifiedBy>
  <cp:revision>1</cp:revision>
  <dcterms:modified xsi:type="dcterms:W3CDTF">2024-03-04T15:46:02Z</dcterms:modified>
</cp:coreProperties>
</file>