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256" r:id="rId2"/>
  </p:sldIdLst>
  <p:sldSz cx="32397700" cy="36004500"/>
  <p:notesSz cx="6858000" cy="9144000"/>
  <p:defaultTextStyle>
    <a:defPPr marL="0" marR="0" indent="0" algn="l" defTabSz="91424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24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24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24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24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24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24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24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24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24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608"/>
    <a:srgbClr val="FAA506"/>
    <a:srgbClr val="00285A"/>
    <a:srgbClr val="013373"/>
    <a:srgbClr val="014295"/>
    <a:srgbClr val="001540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7"/>
  </p:normalViewPr>
  <p:slideViewPr>
    <p:cSldViewPr>
      <p:cViewPr>
        <p:scale>
          <a:sx n="10" d="100"/>
          <a:sy n="10" d="100"/>
        </p:scale>
        <p:origin x="2808" y="538"/>
      </p:cViewPr>
      <p:guideLst>
        <p:guide orient="horz" pos="11340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1T18:29:15.721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885950" y="685800"/>
            <a:ext cx="30861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8667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300">
        <a:latin typeface="+mj-lt"/>
        <a:ea typeface="+mj-ea"/>
        <a:cs typeface="+mj-cs"/>
        <a:sym typeface="Arial"/>
      </a:defRPr>
    </a:lvl1pPr>
    <a:lvl2pPr indent="228563" latinLnBrk="0">
      <a:defRPr sz="1300">
        <a:latin typeface="+mj-lt"/>
        <a:ea typeface="+mj-ea"/>
        <a:cs typeface="+mj-cs"/>
        <a:sym typeface="Arial"/>
      </a:defRPr>
    </a:lvl2pPr>
    <a:lvl3pPr indent="457121" latinLnBrk="0">
      <a:defRPr sz="1300">
        <a:latin typeface="+mj-lt"/>
        <a:ea typeface="+mj-ea"/>
        <a:cs typeface="+mj-cs"/>
        <a:sym typeface="Arial"/>
      </a:defRPr>
    </a:lvl3pPr>
    <a:lvl4pPr indent="685684" latinLnBrk="0">
      <a:defRPr sz="1300">
        <a:latin typeface="+mj-lt"/>
        <a:ea typeface="+mj-ea"/>
        <a:cs typeface="+mj-cs"/>
        <a:sym typeface="Arial"/>
      </a:defRPr>
    </a:lvl4pPr>
    <a:lvl5pPr indent="914243" latinLnBrk="0">
      <a:defRPr sz="1300">
        <a:latin typeface="+mj-lt"/>
        <a:ea typeface="+mj-ea"/>
        <a:cs typeface="+mj-cs"/>
        <a:sym typeface="Arial"/>
      </a:defRPr>
    </a:lvl5pPr>
    <a:lvl6pPr indent="1142806" latinLnBrk="0">
      <a:defRPr sz="1300">
        <a:latin typeface="+mj-lt"/>
        <a:ea typeface="+mj-ea"/>
        <a:cs typeface="+mj-cs"/>
        <a:sym typeface="Arial"/>
      </a:defRPr>
    </a:lvl6pPr>
    <a:lvl7pPr indent="1371364" latinLnBrk="0">
      <a:defRPr sz="1300">
        <a:latin typeface="+mj-lt"/>
        <a:ea typeface="+mj-ea"/>
        <a:cs typeface="+mj-cs"/>
        <a:sym typeface="Arial"/>
      </a:defRPr>
    </a:lvl7pPr>
    <a:lvl8pPr indent="1599927" latinLnBrk="0">
      <a:defRPr sz="1300">
        <a:latin typeface="+mj-lt"/>
        <a:ea typeface="+mj-ea"/>
        <a:cs typeface="+mj-cs"/>
        <a:sym typeface="Arial"/>
      </a:defRPr>
    </a:lvl8pPr>
    <a:lvl9pPr indent="1828486" latinLnBrk="0">
      <a:defRPr sz="13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495276" y="7200900"/>
            <a:ext cx="29157930" cy="9601200"/>
          </a:xfrm>
        </p:spPr>
        <p:txBody>
          <a:bodyPr vert="horz" lIns="195435" tIns="0" rIns="19543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05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859655" y="17491415"/>
            <a:ext cx="2267839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954347" indent="0" algn="ctr">
              <a:buNone/>
            </a:lvl2pPr>
            <a:lvl3pPr marL="3908694" indent="0" algn="ctr">
              <a:buNone/>
            </a:lvl3pPr>
            <a:lvl4pPr marL="5863041" indent="0" algn="ctr">
              <a:buNone/>
            </a:lvl4pPr>
            <a:lvl5pPr marL="7817388" indent="0" algn="ctr">
              <a:buNone/>
            </a:lvl5pPr>
            <a:lvl6pPr marL="9771736" indent="0" algn="ctr">
              <a:buNone/>
            </a:lvl6pPr>
            <a:lvl7pPr marL="11726083" indent="0" algn="ctr">
              <a:buNone/>
            </a:lvl7pPr>
            <a:lvl8pPr marL="13680430" indent="0" algn="ctr">
              <a:buNone/>
            </a:lvl8pPr>
            <a:lvl9pPr marL="15634777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8332" y="1441852"/>
            <a:ext cx="7289483" cy="30720506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885" y="1441852"/>
            <a:ext cx="21328486" cy="30720506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9597" y="3200400"/>
            <a:ext cx="25108218" cy="96012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05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69597" y="13165877"/>
            <a:ext cx="25108218" cy="7925988"/>
          </a:xfrm>
        </p:spPr>
        <p:txBody>
          <a:bodyPr anchor="t"/>
          <a:lstStyle>
            <a:lvl1pPr marL="312696" indent="0" algn="l">
              <a:buNone/>
              <a:defRPr sz="8500">
                <a:solidFill>
                  <a:schemeClr val="tx1"/>
                </a:solidFill>
              </a:defRPr>
            </a:lvl1pPr>
            <a:lvl2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8078007" y="33687547"/>
            <a:ext cx="2699808" cy="1916906"/>
          </a:xfrm>
        </p:spPr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885" y="8401053"/>
            <a:ext cx="14308984" cy="23761306"/>
          </a:xfrm>
        </p:spPr>
        <p:txBody>
          <a:bodyPr/>
          <a:lstStyle>
            <a:lvl1pPr>
              <a:defRPr sz="11100"/>
            </a:lvl1pPr>
            <a:lvl2pPr>
              <a:defRPr sz="103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68831" y="8401053"/>
            <a:ext cx="14308984" cy="23761306"/>
          </a:xfrm>
        </p:spPr>
        <p:txBody>
          <a:bodyPr/>
          <a:lstStyle>
            <a:lvl1pPr>
              <a:defRPr sz="11100"/>
            </a:lvl1pPr>
            <a:lvl2pPr>
              <a:defRPr sz="103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85" y="1433513"/>
            <a:ext cx="29157930" cy="60007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885" y="8059341"/>
            <a:ext cx="14314611" cy="3942157"/>
          </a:xfrm>
        </p:spPr>
        <p:txBody>
          <a:bodyPr anchor="ctr"/>
          <a:lstStyle>
            <a:lvl1pPr marL="0" indent="0">
              <a:buNone/>
              <a:defRPr sz="10300" b="0" cap="all" baseline="0">
                <a:solidFill>
                  <a:schemeClr val="tx1"/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7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6457584" y="8059341"/>
            <a:ext cx="14320233" cy="3942157"/>
          </a:xfrm>
        </p:spPr>
        <p:txBody>
          <a:bodyPr anchor="ctr"/>
          <a:lstStyle>
            <a:lvl1pPr marL="0" indent="0">
              <a:buNone/>
              <a:defRPr sz="10300" b="0" cap="all" baseline="0">
                <a:solidFill>
                  <a:schemeClr val="tx1"/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7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1619885" y="12401553"/>
            <a:ext cx="14314611" cy="19760806"/>
          </a:xfrm>
        </p:spPr>
        <p:txBody>
          <a:bodyPr/>
          <a:lstStyle>
            <a:lvl1pPr>
              <a:defRPr sz="10300"/>
            </a:lvl1pPr>
            <a:lvl2pPr>
              <a:defRPr sz="85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7584" y="12401553"/>
            <a:ext cx="14320233" cy="19760806"/>
          </a:xfrm>
        </p:spPr>
        <p:txBody>
          <a:bodyPr/>
          <a:lstStyle>
            <a:lvl1pPr>
              <a:defRPr sz="10300"/>
            </a:lvl1pPr>
            <a:lvl2pPr>
              <a:defRPr sz="85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87" y="1433512"/>
            <a:ext cx="10658620" cy="6100763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9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619887" y="8001003"/>
            <a:ext cx="10658620" cy="24161356"/>
          </a:xfrm>
        </p:spPr>
        <p:txBody>
          <a:bodyPr/>
          <a:lstStyle>
            <a:lvl1pPr marL="0" indent="0">
              <a:buNone/>
              <a:defRPr sz="6000"/>
            </a:lvl1pPr>
            <a:lvl2pPr>
              <a:buNone/>
              <a:defRPr sz="5100"/>
            </a:lvl2pPr>
            <a:lvl3pPr>
              <a:buNone/>
              <a:defRPr sz="4300"/>
            </a:lvl3pPr>
            <a:lvl4pPr>
              <a:buNone/>
              <a:defRPr sz="3800"/>
            </a:lvl4pPr>
            <a:lvl5pPr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666601" y="1433515"/>
            <a:ext cx="18111214" cy="30728843"/>
          </a:xfrm>
        </p:spPr>
        <p:txBody>
          <a:bodyPr/>
          <a:lstStyle>
            <a:lvl1pPr>
              <a:defRPr sz="11100"/>
            </a:lvl1pPr>
            <a:lvl2pPr>
              <a:defRPr sz="10300"/>
            </a:lvl2pPr>
            <a:lvl3pPr>
              <a:defRPr sz="9400"/>
            </a:lvl3pPr>
            <a:lvl4pPr>
              <a:defRPr sz="8500"/>
            </a:lvl4pPr>
            <a:lvl5pPr>
              <a:defRPr sz="77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9540" y="3200400"/>
            <a:ext cx="19438620" cy="2742012"/>
          </a:xfrm>
        </p:spPr>
        <p:txBody>
          <a:bodyPr lIns="195435" rIns="195435" bIns="0" anchor="b">
            <a:sp3d prstMaterial="softEdge"/>
          </a:bodyPr>
          <a:lstStyle>
            <a:lvl1pPr algn="ctr">
              <a:buNone/>
              <a:defRPr sz="85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479540" y="9617869"/>
            <a:ext cx="19438620" cy="208026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3700"/>
            </a:lvl1pPr>
          </a:lstStyle>
          <a:p>
            <a:pPr marL="0" algn="l" rtl="0" eaLnBrk="1" latinLnBrk="0" hangingPunct="1"/>
            <a:r>
              <a:rPr kumimoji="0" lang="pt-B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79540" y="6125632"/>
            <a:ext cx="19438620" cy="2784348"/>
          </a:xfrm>
        </p:spPr>
        <p:txBody>
          <a:bodyPr lIns="195435" tIns="195435" rIns="195435" anchor="t"/>
          <a:lstStyle>
            <a:lvl1pPr marL="0" indent="0" algn="ctr">
              <a:buNone/>
              <a:defRPr sz="60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1619885" y="1441850"/>
            <a:ext cx="29157930" cy="6000750"/>
          </a:xfrm>
          <a:prstGeom prst="rect">
            <a:avLst/>
          </a:prstGeom>
        </p:spPr>
        <p:txBody>
          <a:bodyPr vert="horz" lIns="390869" tIns="195435" rIns="390869" bIns="19543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619885" y="8401050"/>
            <a:ext cx="29157930" cy="24723090"/>
          </a:xfrm>
          <a:prstGeom prst="rect">
            <a:avLst/>
          </a:prstGeom>
        </p:spPr>
        <p:txBody>
          <a:bodyPr vert="horz" lIns="390869" tIns="195435" rIns="390869" bIns="19543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1619885" y="33687547"/>
            <a:ext cx="7559463" cy="1916906"/>
          </a:xfrm>
          <a:prstGeom prst="rect">
            <a:avLst/>
          </a:prstGeom>
        </p:spPr>
        <p:txBody>
          <a:bodyPr vert="horz" lIns="390869" tIns="195435" rIns="390869" bIns="195435" anchor="b"/>
          <a:lstStyle>
            <a:lvl1pPr algn="l" eaLnBrk="1" latinLnBrk="0" hangingPunct="1">
              <a:defRPr kumimoji="0" sz="5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1/1/24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1069214" y="33687547"/>
            <a:ext cx="10259272" cy="1916906"/>
          </a:xfrm>
          <a:prstGeom prst="rect">
            <a:avLst/>
          </a:prstGeom>
        </p:spPr>
        <p:txBody>
          <a:bodyPr vert="horz" lIns="390869" tIns="195435" rIns="390869" bIns="195435" anchor="b"/>
          <a:lstStyle>
            <a:lvl1pPr algn="ctr" eaLnBrk="1" latinLnBrk="0" hangingPunct="1">
              <a:defRPr kumimoji="0" sz="5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28078007" y="33687547"/>
            <a:ext cx="2699808" cy="1916906"/>
          </a:xfrm>
          <a:prstGeom prst="rect">
            <a:avLst/>
          </a:prstGeom>
        </p:spPr>
        <p:txBody>
          <a:bodyPr vert="horz" lIns="0" tIns="195435" rIns="0" bIns="195435" anchor="b"/>
          <a:lstStyle>
            <a:lvl1pPr algn="r" eaLnBrk="1" latinLnBrk="0" hangingPunct="1">
              <a:defRPr kumimoji="0" sz="5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17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345217" indent="-175891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2000" kern="1200">
          <a:solidFill>
            <a:schemeClr val="tx1"/>
          </a:solidFill>
          <a:latin typeface="+mn-lt"/>
          <a:ea typeface="+mn-ea"/>
          <a:cs typeface="+mn-cs"/>
        </a:defRPr>
      </a:lvl1pPr>
      <a:lvl2pPr marL="3713260" indent="-121169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0300" kern="1200">
          <a:solidFill>
            <a:schemeClr val="tx1"/>
          </a:solidFill>
          <a:latin typeface="+mn-lt"/>
          <a:ea typeface="+mn-ea"/>
          <a:cs typeface="+mn-cs"/>
        </a:defRPr>
      </a:lvl2pPr>
      <a:lvl3pPr marL="4846781" indent="-97717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5784867" indent="-78173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6605693" indent="-78173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780" indent="-78173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8403693" indent="-78173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9263605" indent="-78173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0123518" indent="-78173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43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86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3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73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71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6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80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47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636579" y="347266"/>
            <a:ext cx="31203899" cy="35320273"/>
          </a:xfrm>
          <a:prstGeom prst="rect">
            <a:avLst/>
          </a:prstGeom>
          <a:ln w="76200">
            <a:solidFill>
              <a:srgbClr val="FAA506"/>
            </a:solidFill>
            <a:miter/>
          </a:ln>
        </p:spPr>
        <p:txBody>
          <a:bodyPr lIns="45713" tIns="45713" rIns="45713" bIns="45713" anchor="ctr"/>
          <a:lstStyle/>
          <a:p>
            <a:pPr>
              <a:defRPr sz="1800"/>
            </a:pPr>
            <a:endParaRPr b="1" dirty="0">
              <a:solidFill>
                <a:schemeClr val="bg1"/>
              </a:solidFill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7277838" y="1202830"/>
            <a:ext cx="17921402" cy="317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3" tIns="45713" rIns="45713" bIns="45713">
            <a:spAutoFit/>
          </a:bodyPr>
          <a:lstStyle/>
          <a:p>
            <a:pPr algn="ctr">
              <a:defRPr sz="6600" b="1"/>
            </a:pPr>
            <a:r>
              <a:rPr lang="pt-BR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EFEITO DA APLICAÇÃO INTRALESIONAL DE TRIANCINOLONA EM CALÁZIOS</a:t>
            </a:r>
            <a:endParaRPr sz="8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6800" b="1"/>
            </a:pPr>
            <a:r>
              <a:rPr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18" name="Shape 118"/>
          <p:cNvSpPr/>
          <p:nvPr/>
        </p:nvSpPr>
        <p:spPr>
          <a:xfrm>
            <a:off x="970148" y="3768162"/>
            <a:ext cx="30816323" cy="203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3" tIns="45713" rIns="45713" bIns="45713">
            <a:spAutoFit/>
          </a:bodyPr>
          <a:lstStyle/>
          <a:p>
            <a:pPr algn="ctr">
              <a:lnSpc>
                <a:spcPct val="150000"/>
              </a:lnSpc>
              <a:defRPr sz="3200"/>
            </a:pPr>
            <a:r>
              <a:rPr lang="pt-BR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Laura Berger Leal</a:t>
            </a:r>
            <a:r>
              <a:rPr lang="pt-BR" sz="2800" b="1" i="0" u="none" strike="noStrike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Victor Dias Bergamasco</a:t>
            </a:r>
            <a:r>
              <a:rPr lang="pt-BR" sz="2800" b="1" i="0" u="none" strike="noStrike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Paulo Elias C. Dantas</a:t>
            </a:r>
            <a:r>
              <a:rPr lang="pt-BR" sz="2800" b="1" i="0" u="none" strike="noStrike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Michel </a:t>
            </a:r>
            <a:r>
              <a:rPr lang="pt-BR" sz="28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Risnic</a:t>
            </a:r>
            <a:r>
              <a:rPr lang="pt-BR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Rubin</a:t>
            </a:r>
            <a:r>
              <a:rPr lang="pt-BR" sz="2800" b="1" i="0" u="none" strike="noStrike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pt-BR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8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Acadëmica</a:t>
            </a:r>
            <a:r>
              <a:rPr lang="pt-BR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Medicina – Faculdade Positivo – Curitiba (PR) – Brasil. Liga Acadêmica de Oftalmologia (LAOFT).</a:t>
            </a:r>
          </a:p>
          <a:p>
            <a:pPr algn="ctr"/>
            <a:r>
              <a:rPr lang="pt-BR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2 - Departamento de Oftalmologia da Irmandade da Santa Casa de Misericórdia de São Paulo (ISCMSP) - São Paulo (SP) – Brasil.</a:t>
            </a:r>
          </a:p>
          <a:p>
            <a:pPr algn="ctr"/>
            <a:r>
              <a:rPr lang="pt-BR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9" name="Shape 119"/>
          <p:cNvSpPr/>
          <p:nvPr/>
        </p:nvSpPr>
        <p:spPr>
          <a:xfrm>
            <a:off x="1114830" y="5636924"/>
            <a:ext cx="30432374" cy="1591"/>
          </a:xfrm>
          <a:prstGeom prst="line">
            <a:avLst/>
          </a:prstGeom>
          <a:ln w="57150">
            <a:solidFill>
              <a:srgbClr val="FFC000"/>
            </a:solidFill>
            <a:miter/>
          </a:ln>
        </p:spPr>
        <p:txBody>
          <a:bodyPr lIns="45713" tIns="45713" rIns="45713" bIns="45713"/>
          <a:lstStyle/>
          <a:p>
            <a:endParaRPr dirty="0"/>
          </a:p>
        </p:txBody>
      </p:sp>
      <p:sp>
        <p:nvSpPr>
          <p:cNvPr id="134" name="Shape 134"/>
          <p:cNvSpPr/>
          <p:nvPr/>
        </p:nvSpPr>
        <p:spPr>
          <a:xfrm>
            <a:off x="848620" y="5965792"/>
            <a:ext cx="14883143" cy="931260"/>
          </a:xfrm>
          <a:prstGeom prst="rect">
            <a:avLst/>
          </a:prstGeom>
          <a:solidFill>
            <a:srgbClr val="EA8608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3" tIns="45713" rIns="45713" bIns="45713" numCol="1" anchor="ctr">
            <a:spAutoFit/>
          </a:bodyPr>
          <a:lstStyle>
            <a:lvl1pPr algn="just">
              <a:defRPr sz="5400" b="1"/>
            </a:lvl1pPr>
          </a:lstStyle>
          <a:p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36" name="Shape 136"/>
          <p:cNvSpPr/>
          <p:nvPr/>
        </p:nvSpPr>
        <p:spPr>
          <a:xfrm>
            <a:off x="835988" y="7102539"/>
            <a:ext cx="14953183" cy="3919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3" tIns="45713" rIns="45713" bIns="45713">
            <a:spAutoFit/>
          </a:bodyPr>
          <a:lstStyle>
            <a:lvl1pPr algn="just">
              <a:lnSpc>
                <a:spcPct val="150000"/>
              </a:lnSpc>
              <a:defRPr sz="3600"/>
            </a:lvl1pPr>
          </a:lstStyle>
          <a:p>
            <a:r>
              <a:rPr lang="pt-BR" sz="3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calázio é uma inflamação crônica ligada a glândula de </a:t>
            </a:r>
            <a:r>
              <a:rPr lang="pt-BR" sz="34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meibomius</a:t>
            </a:r>
            <a:r>
              <a:rPr lang="pt-BR" sz="3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manifestando-se como um nódulo palpebral. Pode causar principalmente desconforto e problemas estéticos. Neste estudo avaliamos uma alternativa menos invasiva ao tratamento cirúrgico com  aplicação de </a:t>
            </a:r>
            <a:r>
              <a:rPr lang="pt-BR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acetato de triancinolona</a:t>
            </a:r>
            <a:r>
              <a:rPr lang="pt-BR" sz="3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intralesional</a:t>
            </a:r>
            <a:r>
              <a:rPr lang="pt-BR" sz="3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749509" y="13294649"/>
            <a:ext cx="14883143" cy="1565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3" tIns="45713" rIns="45713" bIns="45713">
            <a:spAutoFit/>
          </a:bodyPr>
          <a:lstStyle>
            <a:lvl1pPr algn="just">
              <a:lnSpc>
                <a:spcPct val="150000"/>
              </a:lnSpc>
              <a:defRPr sz="3600"/>
            </a:lvl1pPr>
          </a:lstStyle>
          <a:p>
            <a:r>
              <a:rPr lang="pt-BR" sz="3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Avaliar a segurança e eficácia da aplicação intralesional de acetato de triancinolona intralesional em calázios primários.</a:t>
            </a:r>
            <a:endParaRPr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6404174" y="31371129"/>
            <a:ext cx="14901240" cy="3919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3" tIns="45713" rIns="45713" bIns="45713">
            <a:spAutoFit/>
          </a:bodyPr>
          <a:lstStyle>
            <a:lvl1pPr algn="just">
              <a:lnSpc>
                <a:spcPct val="150000"/>
              </a:lnSpc>
              <a:defRPr sz="3600"/>
            </a:lvl1pPr>
          </a:lstStyle>
          <a:p>
            <a:r>
              <a:rPr lang="pt-BR" sz="3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Aplicação intralesional de triancinolona mostrou ser uma opção simples, rápida, segura e eficaz para o tratamento de calázios com diâmetro menor ou igual a 5 mm. Para calázios maiores de 5mm, o sucesso foi 53% e nestes, ap</a:t>
            </a:r>
            <a:r>
              <a:rPr lang="pt-BR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ós</a:t>
            </a:r>
            <a:r>
              <a:rPr lang="pt-BR" sz="3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segunda aplicação,  aproximadamente 75%. Única complicação foi hipocromia cutânea 0.9% dos casos.</a:t>
            </a:r>
            <a:endParaRPr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871009" y="16645026"/>
            <a:ext cx="14953182" cy="7843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3" tIns="45713" rIns="45713" bIns="45713">
            <a:spAutoFit/>
          </a:bodyPr>
          <a:lstStyle>
            <a:lvl1pPr algn="just">
              <a:lnSpc>
                <a:spcPct val="150000"/>
              </a:lnSpc>
              <a:defRPr sz="3600"/>
            </a:lvl1pPr>
          </a:lstStyle>
          <a:p>
            <a:r>
              <a:rPr lang="pt-BR" sz="3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Estudo prospectivo, intervencional, controlado e aberto. Vinte e dois pacientes com calázios primários, sendo sete ≤5mm. (grupo A) e quinze &gt;5mm. (grupo B), foram tratados com injeção intralesional de acetato de triancinolona (20mg/ml). Foram realizadas avaliações no dia do tratamento, 7°, 14° e 28° dia após, com documentação do tamanho das lesões, </a:t>
            </a:r>
            <a:r>
              <a:rPr lang="pt-BR" sz="34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fotodocumentação</a:t>
            </a:r>
            <a:r>
              <a:rPr lang="pt-BR" sz="3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digital e exame oftalmológico completo. Sucesso foi definido como desaparecimento completo da lesão. Caso no 14° dia após a primeira aplicação, a regressão fosse maior que 50% do tamanho original mas não total, uma segunda aplicação foi realizada.</a:t>
            </a:r>
            <a:endParaRPr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89939" y="25570739"/>
            <a:ext cx="15074683" cy="923316"/>
          </a:xfrm>
          <a:prstGeom prst="rect">
            <a:avLst/>
          </a:prstGeom>
          <a:solidFill>
            <a:srgbClr val="EA8608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3" tIns="45713" rIns="45713" bIns="45713" numCol="1" anchor="ctr">
            <a:spAutoFit/>
          </a:bodyPr>
          <a:lstStyle>
            <a:lvl1pPr algn="just">
              <a:defRPr sz="5400" b="1"/>
            </a:lvl1pPr>
          </a:lstStyle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165BB6C-11AF-B74C-A596-7E9F1ECEDBCF}"/>
              </a:ext>
            </a:extLst>
          </p:cNvPr>
          <p:cNvSpPr/>
          <p:nvPr/>
        </p:nvSpPr>
        <p:spPr>
          <a:xfrm>
            <a:off x="16128736" y="1783525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4A1D8F-72B2-BFBD-5EEF-4DF675681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t="3744" r="16358" b="5176"/>
          <a:stretch/>
        </p:blipFill>
        <p:spPr>
          <a:xfrm>
            <a:off x="1354330" y="1214229"/>
            <a:ext cx="3472894" cy="3250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hape 134">
            <a:extLst>
              <a:ext uri="{FF2B5EF4-FFF2-40B4-BE49-F238E27FC236}">
                <a16:creationId xmlns:a16="http://schemas.microsoft.com/office/drawing/2014/main" id="{50734047-57E9-74F8-8A6E-8B754498CDAE}"/>
              </a:ext>
            </a:extLst>
          </p:cNvPr>
          <p:cNvSpPr/>
          <p:nvPr/>
        </p:nvSpPr>
        <p:spPr>
          <a:xfrm>
            <a:off x="848612" y="12104100"/>
            <a:ext cx="14883151" cy="923316"/>
          </a:xfrm>
          <a:prstGeom prst="rect">
            <a:avLst/>
          </a:prstGeom>
          <a:solidFill>
            <a:srgbClr val="EA8608"/>
          </a:solidFill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3" tIns="45713" rIns="45713" bIns="45713" numCol="1" anchor="ctr">
            <a:spAutoFit/>
          </a:bodyPr>
          <a:lstStyle>
            <a:lvl1pPr algn="just">
              <a:defRPr sz="5400" b="1"/>
            </a:lvl1pPr>
          </a:lstStyle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34">
            <a:extLst>
              <a:ext uri="{FF2B5EF4-FFF2-40B4-BE49-F238E27FC236}">
                <a16:creationId xmlns:a16="http://schemas.microsoft.com/office/drawing/2014/main" id="{EF4D58BC-54E7-73CA-8D5E-63B32BCBAEC6}"/>
              </a:ext>
            </a:extLst>
          </p:cNvPr>
          <p:cNvSpPr/>
          <p:nvPr/>
        </p:nvSpPr>
        <p:spPr>
          <a:xfrm>
            <a:off x="848618" y="15357602"/>
            <a:ext cx="14883145" cy="923316"/>
          </a:xfrm>
          <a:prstGeom prst="rect">
            <a:avLst/>
          </a:prstGeom>
          <a:solidFill>
            <a:srgbClr val="EA8608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3" tIns="45713" rIns="45713" bIns="45713" numCol="1" anchor="ctr">
            <a:spAutoFit/>
          </a:bodyPr>
          <a:lstStyle>
            <a:lvl1pPr algn="just">
              <a:defRPr sz="5400" b="1"/>
            </a:lvl1pPr>
          </a:lstStyle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45">
            <a:extLst>
              <a:ext uri="{FF2B5EF4-FFF2-40B4-BE49-F238E27FC236}">
                <a16:creationId xmlns:a16="http://schemas.microsoft.com/office/drawing/2014/main" id="{7B8D5AE3-7F26-6833-2353-E0B69711264E}"/>
              </a:ext>
            </a:extLst>
          </p:cNvPr>
          <p:cNvSpPr/>
          <p:nvPr/>
        </p:nvSpPr>
        <p:spPr>
          <a:xfrm>
            <a:off x="16250065" y="30447813"/>
            <a:ext cx="15325383" cy="923316"/>
          </a:xfrm>
          <a:prstGeom prst="rect">
            <a:avLst/>
          </a:prstGeom>
          <a:solidFill>
            <a:srgbClr val="EA8608"/>
          </a:solidFill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3" tIns="45713" rIns="45713" bIns="45713" numCol="1" anchor="ctr">
            <a:spAutoFit/>
          </a:bodyPr>
          <a:lstStyle>
            <a:lvl1pPr algn="just">
              <a:defRPr sz="5400" b="1"/>
            </a:lvl1pPr>
          </a:lstStyle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eta 23">
            <a:extLst>
              <a:ext uri="{FF2B5EF4-FFF2-40B4-BE49-F238E27FC236}">
                <a16:creationId xmlns:a16="http://schemas.microsoft.com/office/drawing/2014/main" id="{DFE00CDE-142A-9465-6C69-DE662051BCD3}"/>
              </a:ext>
            </a:extLst>
          </p:cNvPr>
          <p:cNvCxnSpPr>
            <a:cxnSpLocks/>
          </p:cNvCxnSpPr>
          <p:nvPr/>
        </p:nvCxnSpPr>
        <p:spPr>
          <a:xfrm>
            <a:off x="16128736" y="6189007"/>
            <a:ext cx="0" cy="29129042"/>
          </a:xfrm>
          <a:prstGeom prst="straightConnector1">
            <a:avLst/>
          </a:prstGeom>
          <a:ln w="76200">
            <a:solidFill>
              <a:srgbClr val="FAA5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E4D09B51-4EB7-38B5-D304-8DADCB62B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17943" r="8554" b="885"/>
          <a:stretch/>
        </p:blipFill>
        <p:spPr>
          <a:xfrm>
            <a:off x="19234074" y="11575230"/>
            <a:ext cx="9501065" cy="711617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F74CB1-2A0D-501D-23B2-200336350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23722" r="8880" b="9383"/>
          <a:stretch/>
        </p:blipFill>
        <p:spPr>
          <a:xfrm>
            <a:off x="18458626" y="20697756"/>
            <a:ext cx="11414741" cy="7262892"/>
          </a:xfrm>
          <a:prstGeom prst="rect">
            <a:avLst/>
          </a:prstGeom>
        </p:spPr>
      </p:pic>
      <p:sp>
        <p:nvSpPr>
          <p:cNvPr id="8" name="Shape 149">
            <a:extLst>
              <a:ext uri="{FF2B5EF4-FFF2-40B4-BE49-F238E27FC236}">
                <a16:creationId xmlns:a16="http://schemas.microsoft.com/office/drawing/2014/main" id="{FCE463DD-856A-B237-C88A-67CA643F8C4A}"/>
              </a:ext>
            </a:extLst>
          </p:cNvPr>
          <p:cNvSpPr/>
          <p:nvPr/>
        </p:nvSpPr>
        <p:spPr>
          <a:xfrm>
            <a:off x="749509" y="26903660"/>
            <a:ext cx="14912752" cy="8354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08" tIns="91408" rIns="91408" bIns="91408" numCol="1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3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Até o 28° dia de tratamento com triancinolona, houve diminuição significativa das lesões (p&lt;0,001). Sucesso foi obtido em 15 pacientes (68,20%), sendo em 7 (100%) das lesões do grupo A e em 8 (53,3%) do grupo B (n=15). Houve tendência a associação entre o tamanho da lesão e o sucesso do tratamento (p=0,051). </a:t>
            </a:r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Quatorze pacientes (63,6%) receberam apenas uma injeção. Em 8 lesões (36,3%), apenas do grupo B, houve necessidade da segunda aplicação, havendo posterior sucesso em metade (4) destas. Pressão intraocular e acuidade visual mantiveram-se estáveis após o tratamento em todos os casos. Dois pacientes (0,9%) apresentaram despigmentação cutânea.</a:t>
            </a:r>
          </a:p>
          <a:p>
            <a:pPr algn="just">
              <a:lnSpc>
                <a:spcPct val="150000"/>
              </a:lnSpc>
            </a:pPr>
            <a:endParaRPr lang="pt-BR" sz="33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49">
            <a:extLst>
              <a:ext uri="{FF2B5EF4-FFF2-40B4-BE49-F238E27FC236}">
                <a16:creationId xmlns:a16="http://schemas.microsoft.com/office/drawing/2014/main" id="{94ED8DCB-7EC7-CE50-3C55-57F8307B533C}"/>
              </a:ext>
            </a:extLst>
          </p:cNvPr>
          <p:cNvSpPr/>
          <p:nvPr/>
        </p:nvSpPr>
        <p:spPr>
          <a:xfrm>
            <a:off x="16258434" y="18812948"/>
            <a:ext cx="15452347" cy="15706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08" tIns="91408" rIns="91408" bIns="91408" numCol="1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GRÁFICO 1</a:t>
            </a:r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Evolução das lesões menores ou iguais a 5mm (n=7) após serem submetidas ao tratamento com aplicação de 0,1ml de 0.2mg de triancinolona.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49">
            <a:extLst>
              <a:ext uri="{FF2B5EF4-FFF2-40B4-BE49-F238E27FC236}">
                <a16:creationId xmlns:a16="http://schemas.microsoft.com/office/drawing/2014/main" id="{D357A3DF-0E1B-0990-EB42-E271065E1103}"/>
              </a:ext>
            </a:extLst>
          </p:cNvPr>
          <p:cNvSpPr/>
          <p:nvPr/>
        </p:nvSpPr>
        <p:spPr>
          <a:xfrm>
            <a:off x="16168547" y="28235911"/>
            <a:ext cx="15452347" cy="15706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08" tIns="91408" rIns="91408" bIns="91408" numCol="1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GRÁFICO 2</a:t>
            </a:r>
            <a:r>
              <a:rPr lang="pt-BR" sz="3200" b="1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Evolução das lesões maiores que 5mm (n=15) após serem submetidas ao tratamento com triancinolona.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F4FC2CF3-CC4E-E7FD-0ABA-8FFEB26A831B}"/>
                  </a:ext>
                </a:extLst>
              </p14:cNvPr>
              <p14:cNvContentPartPr/>
              <p14:nvPr/>
            </p14:nvContentPartPr>
            <p14:xfrm>
              <a:off x="22466652" y="23517811"/>
              <a:ext cx="360" cy="3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F4FC2CF3-CC4E-E7FD-0ABA-8FFEB26A83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60532" y="23511691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tângulos 21">
            <a:extLst>
              <a:ext uri="{FF2B5EF4-FFF2-40B4-BE49-F238E27FC236}">
                <a16:creationId xmlns:a16="http://schemas.microsoft.com/office/drawing/2014/main" id="{F72D8249-9E2E-AE1E-3705-F90250D780AC}"/>
              </a:ext>
            </a:extLst>
          </p:cNvPr>
          <p:cNvSpPr/>
          <p:nvPr/>
        </p:nvSpPr>
        <p:spPr>
          <a:xfrm>
            <a:off x="18458625" y="20697756"/>
            <a:ext cx="11414741" cy="7306794"/>
          </a:xfrm>
          <a:prstGeom prst="rect">
            <a:avLst/>
          </a:prstGeom>
          <a:noFill/>
          <a:ln w="76200">
            <a:solidFill>
              <a:srgbClr val="EA86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s 26">
            <a:extLst>
              <a:ext uri="{FF2B5EF4-FFF2-40B4-BE49-F238E27FC236}">
                <a16:creationId xmlns:a16="http://schemas.microsoft.com/office/drawing/2014/main" id="{58204BCA-9B83-4775-01AD-5178AE7E67EA}"/>
              </a:ext>
            </a:extLst>
          </p:cNvPr>
          <p:cNvSpPr/>
          <p:nvPr/>
        </p:nvSpPr>
        <p:spPr>
          <a:xfrm>
            <a:off x="19281000" y="11580260"/>
            <a:ext cx="9501065" cy="7106114"/>
          </a:xfrm>
          <a:prstGeom prst="rect">
            <a:avLst/>
          </a:prstGeom>
          <a:noFill/>
          <a:ln w="76200">
            <a:solidFill>
              <a:srgbClr val="EA86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A500C08-AC7C-EC66-E539-EAB616105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000" y="6152664"/>
            <a:ext cx="8897652" cy="3256649"/>
          </a:xfrm>
          <a:prstGeom prst="rect">
            <a:avLst/>
          </a:prstGeom>
        </p:spPr>
      </p:pic>
      <p:sp>
        <p:nvSpPr>
          <p:cNvPr id="17" name="Shape 149">
            <a:extLst>
              <a:ext uri="{FF2B5EF4-FFF2-40B4-BE49-F238E27FC236}">
                <a16:creationId xmlns:a16="http://schemas.microsoft.com/office/drawing/2014/main" id="{1D71C595-81D4-7C0A-168A-950FC06C37C0}"/>
              </a:ext>
            </a:extLst>
          </p:cNvPr>
          <p:cNvSpPr/>
          <p:nvPr/>
        </p:nvSpPr>
        <p:spPr>
          <a:xfrm>
            <a:off x="16378309" y="9585103"/>
            <a:ext cx="15452347" cy="15706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08" tIns="91408" rIns="91408" bIns="91408" numCol="1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 01 – </a:t>
            </a:r>
            <a:r>
              <a:rPr lang="pt-BR" sz="3200" b="1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Hipocromia local caracterizada como lesão linear encontrada no local da aplicação..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s 18">
            <a:extLst>
              <a:ext uri="{FF2B5EF4-FFF2-40B4-BE49-F238E27FC236}">
                <a16:creationId xmlns:a16="http://schemas.microsoft.com/office/drawing/2014/main" id="{74917AB4-BD86-8F3A-2F1B-306CD0749FDD}"/>
              </a:ext>
            </a:extLst>
          </p:cNvPr>
          <p:cNvSpPr/>
          <p:nvPr/>
        </p:nvSpPr>
        <p:spPr>
          <a:xfrm>
            <a:off x="19271177" y="6189433"/>
            <a:ext cx="8907475" cy="3269096"/>
          </a:xfrm>
          <a:prstGeom prst="rect">
            <a:avLst/>
          </a:prstGeom>
          <a:noFill/>
          <a:ln w="76200">
            <a:solidFill>
              <a:srgbClr val="EA86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264</TotalTime>
  <Words>509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Ápice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jacques</dc:creator>
  <cp:lastModifiedBy>LAURA BERGER LEAL</cp:lastModifiedBy>
  <cp:revision>33</cp:revision>
  <dcterms:modified xsi:type="dcterms:W3CDTF">2024-01-01T05:58:56Z</dcterms:modified>
</cp:coreProperties>
</file>