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2094" y="-252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366185"/>
            <a:ext cx="1157288" cy="78020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366185"/>
            <a:ext cx="3386138" cy="78020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14612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10/01/2024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10/01/2024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10/01/2024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10/01/2024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479"/>
          <a:stretch/>
        </p:blipFill>
        <p:spPr>
          <a:xfrm>
            <a:off x="0" y="0"/>
            <a:ext cx="5143499" cy="65910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23479" y="504232"/>
            <a:ext cx="50200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Verdana" panose="020B0604030504040204" pitchFamily="34" charset="0"/>
              <a:buNone/>
            </a:pPr>
            <a:r>
              <a:rPr lang="es-AR" sz="1400" b="1" dirty="0">
                <a:latin typeface="Arial" panose="020B0604020202020204" pitchFamily="34" charset="0"/>
                <a:cs typeface="Arial" panose="020B0604020202020204" pitchFamily="34" charset="0"/>
              </a:rPr>
              <a:t>Estudio retrospectivo sobre afecciones oculares en caninos y felinos atendidos en la veterinaria Del Parque, San Miguel de Tucumán, en el período 2017 a 2021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86427" y="1155555"/>
            <a:ext cx="5370681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1200" dirty="0" smtClean="0">
                <a:latin typeface="Arial" panose="020B0604020202020204" pitchFamily="34" charset="0"/>
              </a:rPr>
              <a:t>Gustavo Anan¹, </a:t>
            </a:r>
            <a:r>
              <a:rPr lang="pt-BR" sz="1200" u="sng" dirty="0" smtClean="0">
                <a:latin typeface="Arial" panose="020B0604020202020204" pitchFamily="34" charset="0"/>
              </a:rPr>
              <a:t>Eric Orlando Barbosa Momesso²</a:t>
            </a:r>
            <a:r>
              <a:rPr lang="es-ES" sz="1000" dirty="0"/>
              <a:t/>
            </a:r>
            <a:br>
              <a:rPr lang="es-ES" sz="1000" dirty="0"/>
            </a:br>
            <a:r>
              <a:rPr lang="es-ES" sz="1000" dirty="0" smtClean="0"/>
              <a:t>¹Estudiante </a:t>
            </a:r>
            <a:r>
              <a:rPr lang="es-ES" sz="1000" dirty="0"/>
              <a:t>de Postgrado en Oftalmología Veterinaria - ANCLIVEPA/SP, São </a:t>
            </a:r>
            <a:r>
              <a:rPr lang="es-ES" sz="1000" dirty="0" smtClean="0"/>
              <a:t>Paulo/SP, Brasil. 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" sz="1000" dirty="0" smtClean="0"/>
              <a:t>²Estudiante </a:t>
            </a:r>
            <a:r>
              <a:rPr lang="es-ES" sz="1000" dirty="0"/>
              <a:t>de Maestría del Programa de Postgrado en Cirugía de la UFRGS, Porto </a:t>
            </a:r>
            <a:r>
              <a:rPr lang="es-ES" sz="1000" dirty="0" smtClean="0"/>
              <a:t>Alegre/RS, Brasil</a:t>
            </a:r>
            <a:r>
              <a:rPr lang="en-GB" sz="1050" dirty="0" smtClean="0">
                <a:latin typeface="Arial" panose="020B0604020202020204" pitchFamily="34" charset="0"/>
              </a:rPr>
              <a:t>.</a:t>
            </a:r>
            <a:endParaRPr lang="en-GB" sz="1050" dirty="0">
              <a:latin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9090248"/>
            <a:ext cx="5143500" cy="5375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598" y="232871"/>
            <a:ext cx="734633" cy="301150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9380" y="1793779"/>
            <a:ext cx="2479171" cy="200879"/>
          </a:xfrm>
          <a:prstGeom prst="rect">
            <a:avLst/>
          </a:prstGeom>
          <a:solidFill>
            <a:srgbClr val="3333CC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720" tIns="41040" rIns="81720" bIns="410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0" marR="0" lvl="0" indent="0" algn="ctr" defTabSz="449263" eaLnBrk="0" fontAlgn="base" latinLnBrk="0" hangingPunct="0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INTRODUCCION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630" y="2001439"/>
            <a:ext cx="1568537" cy="10122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9819" y="3213634"/>
            <a:ext cx="1005565" cy="153020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5384" y="3226457"/>
            <a:ext cx="1049055" cy="151738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3030" y="4989678"/>
            <a:ext cx="2188328" cy="782369"/>
          </a:xfrm>
          <a:prstGeom prst="rect">
            <a:avLst/>
          </a:prstGeom>
        </p:spPr>
      </p:pic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2544505" y="2966096"/>
            <a:ext cx="24501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3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4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3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2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1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Gráfico 1. Muestra la distribución de los animales según la especie.</a:t>
            </a: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2558437" y="4706286"/>
            <a:ext cx="26029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3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4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3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2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1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s-E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 1. Frecuencia según la estructura afectada en Caninos y Felinos.</a:t>
            </a: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5"/>
          <p:cNvSpPr txBox="1">
            <a:spLocks noChangeArrowheads="1"/>
          </p:cNvSpPr>
          <p:nvPr/>
        </p:nvSpPr>
        <p:spPr bwMode="auto">
          <a:xfrm>
            <a:off x="2558437" y="5677899"/>
            <a:ext cx="25808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3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4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3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2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1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defTabSz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s-E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Tabla 2. Distribución según edad y ojos afectados. Referencias: OS, (ojo Izquierdo), OD (Ojo Derecho), BL, (Bilateral).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591583" y="6153564"/>
            <a:ext cx="2535246" cy="216317"/>
          </a:xfrm>
          <a:prstGeom prst="rect">
            <a:avLst/>
          </a:prstGeom>
          <a:solidFill>
            <a:srgbClr val="3333CC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720" tIns="41040" rIns="81720" bIns="410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0" marR="0" lvl="0" indent="0" algn="ctr" defTabSz="449263" eaLnBrk="0" fontAlgn="base" latinLnBrk="0" hangingPunct="0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27" name="TextBox 42"/>
          <p:cNvSpPr txBox="1">
            <a:spLocks noChangeArrowheads="1"/>
          </p:cNvSpPr>
          <p:nvPr/>
        </p:nvSpPr>
        <p:spPr bwMode="auto">
          <a:xfrm>
            <a:off x="2515008" y="6405992"/>
            <a:ext cx="2592486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3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4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3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2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1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 defTabSz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Del </a:t>
            </a:r>
            <a:r>
              <a:rPr lang="es-E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presente estudio se concluye que la QU es la alteración de córnea más </a:t>
            </a:r>
            <a:r>
              <a:rPr lang="es-E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frecuente. En </a:t>
            </a:r>
            <a:r>
              <a:rPr lang="es-E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el ojo, más que en cualquier órgano, el diagnóstico puede ser realizado en el momento del examen. No siempre son necesarias pruebas de laboratorio o radiografías, por lo tanto, la técnica de exploración inicial es de crucial importancia. </a:t>
            </a:r>
          </a:p>
          <a:p>
            <a:pPr algn="just" defTabSz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Una </a:t>
            </a:r>
            <a:r>
              <a:rPr lang="es-E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lesión que “a priori” es de pronóstico benigno, si no se atiende de manera temprana, puede resultar en una complicación que afecte al órgano e incluso a la función visual del ojo afectado</a:t>
            </a:r>
            <a:r>
              <a:rPr lang="es-E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38"/>
          <p:cNvSpPr txBox="1">
            <a:spLocks noChangeArrowheads="1"/>
          </p:cNvSpPr>
          <p:nvPr/>
        </p:nvSpPr>
        <p:spPr bwMode="auto">
          <a:xfrm>
            <a:off x="-55527" y="2085370"/>
            <a:ext cx="2608986" cy="2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3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4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3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2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1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s-ES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La Oftalmología Veterinaria es una rama de la Medicina Veterinaria que tiene como objetivo la identificación y estudio de afecciones oculares y </a:t>
            </a:r>
            <a:r>
              <a:rPr lang="es-ES" sz="9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perioculares</a:t>
            </a:r>
            <a:r>
              <a:rPr lang="es-ES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s-ES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En Argentina no hay estudios relevantes sobre la frecuencia de las diferentes afecciones oculares en caninos y felinos.  El presente estudio tiene como objetivo determinar la frecuencia de diferentes tipos de trastornos oculares en caninos y felinos en base a la recolección de datos de animales atendidos en la Veterinaria del Parque, San Miguel de Tucumán durante el período </a:t>
            </a:r>
            <a:r>
              <a:rPr lang="es-ES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2017-2021.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sz="9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Palabras</a:t>
            </a:r>
            <a:r>
              <a:rPr lang="pt-BR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clave: </a:t>
            </a:r>
            <a:r>
              <a:rPr lang="pt-BR" sz="9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oftalmopatías</a:t>
            </a:r>
            <a:r>
              <a:rPr lang="pt-BR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perros, gatos</a:t>
            </a:r>
            <a:r>
              <a:rPr lang="pt-BR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pt-BR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-15741" y="4231451"/>
            <a:ext cx="2504293" cy="224425"/>
          </a:xfrm>
          <a:prstGeom prst="rect">
            <a:avLst/>
          </a:prstGeom>
          <a:solidFill>
            <a:srgbClr val="3333CC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720" tIns="41040" rIns="81720" bIns="410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0" marR="0" lvl="0" indent="0" algn="ctr" defTabSz="449263" eaLnBrk="0" fontAlgn="base" latinLnBrk="0" hangingPunct="0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MATERIAL Y METODOS</a:t>
            </a: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2628252" y="1782121"/>
            <a:ext cx="2479242" cy="202334"/>
          </a:xfrm>
          <a:prstGeom prst="rect">
            <a:avLst/>
          </a:prstGeom>
          <a:solidFill>
            <a:srgbClr val="3333CC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720" tIns="41040" rIns="81720" bIns="410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0" marR="0" lvl="0" indent="0" algn="ctr" defTabSz="449263" eaLnBrk="0" fontAlgn="base" latinLnBrk="0" hangingPunct="0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2592781" y="8296758"/>
            <a:ext cx="2550719" cy="211923"/>
          </a:xfrm>
          <a:prstGeom prst="rect">
            <a:avLst/>
          </a:prstGeom>
          <a:solidFill>
            <a:srgbClr val="3333CC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720" tIns="41040" rIns="81720" bIns="410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0" marR="0" lvl="0" indent="0" algn="ctr" defTabSz="449263" eaLnBrk="0" fontAlgn="base" latinLnBrk="0" hangingPunct="0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lang="en-GB" sz="1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BIBLIOGRAFIA</a:t>
            </a: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35" name="TextBox 39"/>
          <p:cNvSpPr txBox="1">
            <a:spLocks noChangeArrowheads="1"/>
          </p:cNvSpPr>
          <p:nvPr/>
        </p:nvSpPr>
        <p:spPr bwMode="auto">
          <a:xfrm>
            <a:off x="-55527" y="4488688"/>
            <a:ext cx="263464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3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4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3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2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1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Los </a:t>
            </a:r>
            <a:r>
              <a:rPr lang="es-E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datos relevados fueron analizados por: Especie, raza, edad, estructura afectada, tipo de lesión, diagnostico, y origen de la afección. Para la edad se estableció un rango etario de: 0 -3 años, 3-6 años y ˃7 </a:t>
            </a:r>
            <a:r>
              <a:rPr lang="es-ES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años.</a:t>
            </a:r>
            <a:r>
              <a:rPr lang="pt-BR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9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s-ES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es-E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diagnóstico se llevó adelante la evaluación ocular empleando protocolos preestablecidos, que sigue los lineamientos descriptos por </a:t>
            </a:r>
            <a:r>
              <a:rPr lang="es-E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Slatter</a:t>
            </a:r>
            <a:r>
              <a:rPr lang="es-E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(2004), empleados según el consenso oftalmológico general. La inspección clínica, se realizó respetando el siguiente orden: evaluación de las simetrías, evaluación de la visión en consultorio con y sin correa, con obstáculos, con bola de algodón. Reflejo de amenaza. Reflejo cornear. Reflejos palpebrales. Evaluación de los reflejos pupilares. Evaluación con lámpara de hendidura (</a:t>
            </a:r>
            <a:r>
              <a:rPr lang="es-E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Kanghua</a:t>
            </a:r>
            <a:r>
              <a:rPr lang="es-E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SLM-6H). Evaluación con oftalmoscopia directa (</a:t>
            </a:r>
            <a:r>
              <a:rPr lang="es-E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Heine</a:t>
            </a:r>
            <a:r>
              <a:rPr lang="es-E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beta 200) e indirecta (lente Ocular </a:t>
            </a:r>
            <a:r>
              <a:rPr lang="es-E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</a:t>
            </a:r>
            <a:r>
              <a:rPr lang="es-E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USA de 20D). Test de </a:t>
            </a:r>
            <a:r>
              <a:rPr lang="es-E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Schirmer</a:t>
            </a:r>
            <a:r>
              <a:rPr lang="es-E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(Laboratorio LOVE Sudamericana). Test de fluoresceína (tiras estériles </a:t>
            </a:r>
            <a:r>
              <a:rPr lang="es-E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Labyes</a:t>
            </a:r>
            <a:r>
              <a:rPr lang="es-E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Línea Oftálmica), rosa de bengala (COLON, CABA) y verde de </a:t>
            </a:r>
            <a:r>
              <a:rPr lang="es-E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lisamina</a:t>
            </a:r>
            <a:r>
              <a:rPr lang="es-E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(COLON, CABA). Tonometría (</a:t>
            </a:r>
            <a:r>
              <a:rPr lang="es-E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Tonopen</a:t>
            </a:r>
            <a:r>
              <a:rPr lang="es-E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Avia</a:t>
            </a:r>
            <a:r>
              <a:rPr lang="es-E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pt-BR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Finalmente </a:t>
            </a:r>
            <a:r>
              <a:rPr lang="es-E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 los datos recolectados se ingresaron en hojas de cálculo Excel (Microsoft Corp., Redmond, WA,EE.UU) y se analizaron empleando análisis estadístico descriptivo considerando como variable independientes la especie, raza, edad, estructura afectada, tipo de lesión  y variables dependientes diagnóstico, y origen de la afección.</a:t>
            </a:r>
            <a:endParaRPr lang="pt-B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42"/>
          <p:cNvSpPr txBox="1">
            <a:spLocks noChangeArrowheads="1"/>
          </p:cNvSpPr>
          <p:nvPr/>
        </p:nvSpPr>
        <p:spPr bwMode="auto">
          <a:xfrm>
            <a:off x="2515008" y="8525474"/>
            <a:ext cx="259248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3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4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3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2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1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 defTabSz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s-E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SLATTER, D. Fundamentos de </a:t>
            </a:r>
            <a:r>
              <a:rPr lang="es-ES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Oftalmologia</a:t>
            </a:r>
            <a:r>
              <a:rPr lang="es-E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Veterinária</a:t>
            </a:r>
            <a:r>
              <a:rPr lang="es-E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 Buenos Aires, Tercera edición. Editorial Inter-medica, 2004.</a:t>
            </a:r>
            <a:endParaRPr lang="es-E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094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573</Words>
  <Application>Microsoft Office PowerPoint</Application>
  <PresentationFormat>Apresentação na tela (16:9)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MS Gothic</vt:lpstr>
      <vt:lpstr>Arial</vt:lpstr>
      <vt:lpstr>Calibri</vt:lpstr>
      <vt:lpstr>Comic Sans MS</vt:lpstr>
      <vt:lpstr>Times New Roman</vt:lpstr>
      <vt:lpstr>Verdana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Usuario</cp:lastModifiedBy>
  <cp:revision>25</cp:revision>
  <dcterms:created xsi:type="dcterms:W3CDTF">2024-01-09T13:58:08Z</dcterms:created>
  <dcterms:modified xsi:type="dcterms:W3CDTF">2024-01-10T17:23:01Z</dcterms:modified>
</cp:coreProperties>
</file>