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5143500" cy="9144000" type="screen16x9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ção sem Título" id="{4FFE9662-7ECE-4348-950F-A0DC4B25D07A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16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BF0D9DC-43AC-428C-8C8F-ECB39272D60A}" v="6" dt="2024-01-31T01:14:02.58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9" d="100"/>
          <a:sy n="89" d="100"/>
        </p:scale>
        <p:origin x="1962" y="66"/>
      </p:cViewPr>
      <p:guideLst>
        <p:guide orient="horz" pos="2880"/>
        <p:guide pos="16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iciana magalhaes" userId="a8dfcc7b6afd6a34" providerId="LiveId" clId="{7F8E3089-9FAD-4153-A24E-DBC54CE04A83}"/>
    <pc:docChg chg="modSld">
      <pc:chgData name="ticiana magalhaes" userId="a8dfcc7b6afd6a34" providerId="LiveId" clId="{7F8E3089-9FAD-4153-A24E-DBC54CE04A83}" dt="2024-01-31T02:10:14.510" v="33" actId="20577"/>
      <pc:docMkLst>
        <pc:docMk/>
      </pc:docMkLst>
      <pc:sldChg chg="modSp mod">
        <pc:chgData name="ticiana magalhaes" userId="a8dfcc7b6afd6a34" providerId="LiveId" clId="{7F8E3089-9FAD-4153-A24E-DBC54CE04A83}" dt="2024-01-31T02:10:14.510" v="33" actId="20577"/>
        <pc:sldMkLst>
          <pc:docMk/>
          <pc:sldMk cId="734094553" sldId="256"/>
        </pc:sldMkLst>
        <pc:spChg chg="mod">
          <ac:chgData name="ticiana magalhaes" userId="a8dfcc7b6afd6a34" providerId="LiveId" clId="{7F8E3089-9FAD-4153-A24E-DBC54CE04A83}" dt="2024-01-31T02:10:14.510" v="33" actId="20577"/>
          <ac:spMkLst>
            <pc:docMk/>
            <pc:sldMk cId="734094553" sldId="256"/>
            <ac:spMk id="11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85763" y="2840568"/>
            <a:ext cx="4371975" cy="196003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71525" y="5181600"/>
            <a:ext cx="360045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30/01/2024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1109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30/01/2024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6005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3729037" y="366185"/>
            <a:ext cx="1157288" cy="7802033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257175" y="366185"/>
            <a:ext cx="3386138" cy="7802033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30/01/2024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8688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30/01/2024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8639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06301" y="5875867"/>
            <a:ext cx="4371975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06301" y="3875618"/>
            <a:ext cx="4371975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30/01/2024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9310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257175" y="2133601"/>
            <a:ext cx="2271713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2614612" y="2133601"/>
            <a:ext cx="2271713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30/01/2024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7014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7175" y="2046817"/>
            <a:ext cx="2272606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257175" y="2899833"/>
            <a:ext cx="2272606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2612827" y="2046817"/>
            <a:ext cx="2273498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2612827" y="2899833"/>
            <a:ext cx="2273498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30/01/2024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626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30/01/2024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6324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30/01/2024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2675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7175" y="364067"/>
            <a:ext cx="1692176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10966" y="364067"/>
            <a:ext cx="2875359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57175" y="1913467"/>
            <a:ext cx="1692176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30/01/2024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45481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08162" y="6400800"/>
            <a:ext cx="30861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08162" y="817033"/>
            <a:ext cx="30861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008162" y="7156451"/>
            <a:ext cx="30861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30/01/2024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0284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257175" y="366184"/>
            <a:ext cx="462915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7175" y="2133601"/>
            <a:ext cx="462915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257175" y="8475134"/>
            <a:ext cx="12001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321BFB-67ED-4A23-9D37-EAD255324F57}" type="datetimeFigureOut">
              <a:rPr lang="pt-BR" smtClean="0"/>
              <a:t>30/01/2024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757363" y="8475134"/>
            <a:ext cx="16287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3686175" y="8475134"/>
            <a:ext cx="12001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1981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>
            <a:extLst>
              <a:ext uri="{FF2B5EF4-FFF2-40B4-BE49-F238E27FC236}">
                <a16:creationId xmlns:a16="http://schemas.microsoft.com/office/drawing/2014/main" id="{DBA36AF8-1894-714D-AA7D-98A010FA418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77479"/>
          <a:stretch/>
        </p:blipFill>
        <p:spPr>
          <a:xfrm>
            <a:off x="0" y="0"/>
            <a:ext cx="5143499" cy="659106"/>
          </a:xfrm>
          <a:prstGeom prst="rect">
            <a:avLst/>
          </a:prstGeom>
        </p:spPr>
      </p:pic>
      <p:sp>
        <p:nvSpPr>
          <p:cNvPr id="10" name="Retângulo 9"/>
          <p:cNvSpPr/>
          <p:nvPr/>
        </p:nvSpPr>
        <p:spPr>
          <a:xfrm>
            <a:off x="123479" y="659106"/>
            <a:ext cx="502002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sz="1400" b="1" dirty="0">
                <a:latin typeface="Arial" panose="020B0604020202020204" pitchFamily="34" charset="0"/>
                <a:ea typeface="Geneva" panose="020B0503030404040204" pitchFamily="124" charset="-128"/>
                <a:cs typeface="Arial" panose="020B0604020202020204" pitchFamily="34" charset="0"/>
              </a:rPr>
              <a:t>RELATO DE CASO: DIAGNOSTICO DE PUPILA DE ADIE</a:t>
            </a:r>
            <a:endParaRPr lang="en-US" sz="1400" dirty="0">
              <a:latin typeface="Arial" panose="020B0604020202020204" pitchFamily="34" charset="0"/>
              <a:ea typeface="Geneva" panose="020B0503030404040204" pitchFamily="124" charset="-128"/>
              <a:cs typeface="Arial" panose="020B0604020202020204" pitchFamily="34" charset="0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123479" y="913110"/>
            <a:ext cx="494801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altLang="pt-BR" sz="1000" b="1" dirty="0">
                <a:latin typeface="Arial" panose="020B0604020202020204" pitchFamily="34" charset="0"/>
                <a:ea typeface="Geneva" pitchFamily="34" charset="0"/>
                <a:cs typeface="Arial" panose="020B0604020202020204" pitchFamily="34" charset="0"/>
              </a:rPr>
              <a:t>Ticiana Pires Magalhães; Nicoli Lopes de Oliveira; Jade Pinto de Queiroz Guerra; Ricardo </a:t>
            </a:r>
            <a:r>
              <a:rPr lang="pt-BR" altLang="pt-BR" sz="1000" b="1" dirty="0" err="1">
                <a:latin typeface="Arial" panose="020B0604020202020204" pitchFamily="34" charset="0"/>
                <a:ea typeface="Geneva" pitchFamily="34" charset="0"/>
                <a:cs typeface="Arial" panose="020B0604020202020204" pitchFamily="34" charset="0"/>
              </a:rPr>
              <a:t>Scardini</a:t>
            </a:r>
            <a:r>
              <a:rPr lang="pt-BR" altLang="pt-BR" sz="1000" b="1" dirty="0">
                <a:latin typeface="Arial" panose="020B0604020202020204" pitchFamily="34" charset="0"/>
                <a:ea typeface="Geneva" pitchFamily="34" charset="0"/>
                <a:cs typeface="Arial" panose="020B0604020202020204" pitchFamily="34" charset="0"/>
              </a:rPr>
              <a:t> Mello, Marcello Novoa Colombo Barboza</a:t>
            </a:r>
            <a:r>
              <a:rPr lang="pt-BR" altLang="pt-BR" sz="1000" b="1">
                <a:latin typeface="Arial" panose="020B0604020202020204" pitchFamily="34" charset="0"/>
                <a:ea typeface="Geneva" pitchFamily="34" charset="0"/>
                <a:cs typeface="Arial" panose="020B0604020202020204" pitchFamily="34" charset="0"/>
              </a:rPr>
              <a:t>;        Priscilla </a:t>
            </a:r>
            <a:r>
              <a:rPr lang="pt-BR" altLang="pt-BR" sz="1000" b="1" dirty="0">
                <a:latin typeface="Arial" panose="020B0604020202020204" pitchFamily="34" charset="0"/>
                <a:ea typeface="Geneva" pitchFamily="34" charset="0"/>
                <a:cs typeface="Arial" panose="020B0604020202020204" pitchFamily="34" charset="0"/>
              </a:rPr>
              <a:t>Fernandes Nogueira</a:t>
            </a:r>
          </a:p>
          <a:p>
            <a:pPr algn="ctr"/>
            <a:r>
              <a:rPr lang="pt-BR" altLang="pt-BR" sz="1400" dirty="0">
                <a:latin typeface="Arial" panose="020B0604020202020204" pitchFamily="34" charset="0"/>
                <a:ea typeface="Geneva" pitchFamily="34" charset="0"/>
                <a:cs typeface="Arial" panose="020B0604020202020204" pitchFamily="34" charset="0"/>
              </a:rPr>
              <a:t>Hospital Oftalmológico Visão Laser</a:t>
            </a:r>
            <a:endParaRPr lang="en-US" altLang="pt-BR" sz="1400" dirty="0">
              <a:latin typeface="Arial" panose="020B0604020202020204" pitchFamily="34" charset="0"/>
              <a:ea typeface="Geneva" pitchFamily="34" charset="0"/>
              <a:cs typeface="Arial" panose="020B0604020202020204" pitchFamily="34" charset="0"/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0" y="9090248"/>
            <a:ext cx="5143500" cy="53752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6F78CA0-6E01-152B-8954-1481D60B34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4113" y="1744945"/>
            <a:ext cx="2357437" cy="7292764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pt-BR" sz="4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INTRODUÇÃO:</a:t>
            </a:r>
            <a:endParaRPr lang="pt-BR" sz="4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4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 pupila de Adie é uma condição neurológica que afeta a função pupilar, envolvendo uma pupila dilatada e uma resposta anormalmente lenta à luz. Causada por desenervação do suprimento pós-ganglionar ao esfíncter da pupila e músculo ciliar; afeta tipicamente jovens, mulheres, unilateral e de forma </a:t>
            </a:r>
            <a:r>
              <a:rPr lang="pt-BR" sz="4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idiopática</a:t>
            </a:r>
            <a:r>
              <a:rPr lang="pt-BR" sz="4400" baseline="300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1,2</a:t>
            </a:r>
            <a:r>
              <a:rPr lang="pt-BR" sz="4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lang="pt-BR" sz="4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pt-BR" sz="4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MÉTODOS:</a:t>
            </a:r>
            <a:endParaRPr lang="pt-BR" sz="4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4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Relato de caso de pupila de Adie diagnosticado com teste da pilocarpina 0,125%, utilizando revisão de prontuário, exame clínico e teste farmacológico.</a:t>
            </a:r>
            <a:endParaRPr lang="pt-BR" sz="4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pt-BR" sz="4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RESULTADOS:</a:t>
            </a:r>
            <a:endParaRPr lang="pt-BR" sz="4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4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V. S. N., feminino, 22 anos, buscou atendimento oftalmológico com queixa de olho direito (OD) dilatado e sensibilidade à luz há cerca de 3 meses. Sem histórico de traumas ou doença pregressa.</a:t>
            </a:r>
            <a:endParaRPr lang="pt-BR" sz="4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4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Ao exame foi observada anisocoria em OD que se destacava no claro, com reflexos direto 1+ e consensual 4+. Olho esquerdo (OE) direto 4+ e consensual 1+. Acuidade visual (AV) 20/30 e 20/25. Solicitado Ressonância Magnética (RNM) de encéfalo sem alterações e </a:t>
            </a:r>
            <a:r>
              <a:rPr lang="pt-BR" sz="4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retinografia</a:t>
            </a:r>
            <a:r>
              <a:rPr lang="pt-BR" sz="4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com nervo róseo e escavação 0,2/0,2 ambos os olhos (AO). </a:t>
            </a:r>
          </a:p>
          <a:p>
            <a:pPr marL="0" indent="0" algn="just">
              <a:buNone/>
            </a:pPr>
            <a:r>
              <a:rPr lang="pt-BR" sz="4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Sem alterações de reflexos </a:t>
            </a:r>
            <a:r>
              <a:rPr lang="pt-BR" sz="4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tendíneos</a:t>
            </a:r>
            <a:r>
              <a:rPr lang="pt-BR" sz="4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profundos. Realizado teste da pilocarpina a 0,125% instilada uma gota em AO, apresentando contração pupilar em </a:t>
            </a:r>
            <a:r>
              <a:rPr lang="pt-BR" sz="4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OD.</a:t>
            </a:r>
          </a:p>
          <a:p>
            <a:pPr marL="0" indent="0" algn="just">
              <a:buNone/>
            </a:pPr>
            <a:r>
              <a:rPr lang="pt-BR" sz="4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Considerando os achados clínicos e teste farmacológico, foi diagnosticada com pupila de Adie em OD. A fotofobia foi manejada com a prescrição de colírio de pilocarpina 0,125% e a paciente orientada sobre o prognóstico e seguimento oftalmológico.</a:t>
            </a:r>
          </a:p>
          <a:p>
            <a:pPr marL="0" indent="0" algn="just">
              <a:buNone/>
            </a:pPr>
            <a:endParaRPr lang="pt-BR" sz="4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dirty="0"/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B8DF344D-D140-6818-2561-372565F591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616061" y="1728719"/>
            <a:ext cx="2455431" cy="6868988"/>
          </a:xfrm>
        </p:spPr>
        <p:txBody>
          <a:bodyPr>
            <a:normAutofit fontScale="25000" lnSpcReduction="20000"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4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CONCLUSÕES:</a:t>
            </a:r>
            <a:endParaRPr lang="pt-BR" sz="4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4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 etiologia da doença não é clara, acredita-se que seja por infecção viral ou bacteriana que causa inflamação e afeta o sistema nervoso autônomo. A </a:t>
            </a:r>
            <a:r>
              <a:rPr lang="pt-BR" sz="4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anisocoria pode ser encontrada em uma variedade de distúrbios oftalmológicos benignos ou não</a:t>
            </a:r>
            <a:r>
              <a:rPr lang="pt-BR" sz="4400" baseline="300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1,2</a:t>
            </a:r>
            <a:r>
              <a:rPr lang="pt-BR" sz="4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 O teste com pilocarpina diluída confirma o quadro. </a:t>
            </a:r>
            <a:endParaRPr lang="pt-BR" sz="4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4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Diagnóstico precoce e tratamento com pilocarpina promove conforto do embaçamento visual e fotofobia diminuindo o impacto nas atividades diárias.</a:t>
            </a:r>
          </a:p>
          <a:p>
            <a:pPr marL="0" indent="0">
              <a:buNone/>
            </a:pPr>
            <a:endParaRPr lang="pt-BR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Imagem 12" descr="Olhos de pessoa&#10;&#10;Descrição gerada automaticamente">
            <a:extLst>
              <a:ext uri="{FF2B5EF4-FFF2-40B4-BE49-F238E27FC236}">
                <a16:creationId xmlns:a16="http://schemas.microsoft.com/office/drawing/2014/main" id="{0EC83257-3D4C-42B9-20CF-3CC4C7D50A6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5070" y="4055511"/>
            <a:ext cx="2271713" cy="64870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14" name="CaixaDeTexto 13">
            <a:extLst>
              <a:ext uri="{FF2B5EF4-FFF2-40B4-BE49-F238E27FC236}">
                <a16:creationId xmlns:a16="http://schemas.microsoft.com/office/drawing/2014/main" id="{5E627CBD-FC94-0959-5C07-356F23E19CD3}"/>
              </a:ext>
            </a:extLst>
          </p:cNvPr>
          <p:cNvSpPr txBox="1"/>
          <p:nvPr/>
        </p:nvSpPr>
        <p:spPr>
          <a:xfrm>
            <a:off x="2735070" y="4718002"/>
            <a:ext cx="211120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900" dirty="0"/>
              <a:t>Fig. 1: Pupila pré colírio de pilocarpina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22816740-C1EC-842F-E54B-D30C479745A5}"/>
              </a:ext>
            </a:extLst>
          </p:cNvPr>
          <p:cNvSpPr txBox="1"/>
          <p:nvPr/>
        </p:nvSpPr>
        <p:spPr>
          <a:xfrm>
            <a:off x="2735070" y="5596184"/>
            <a:ext cx="239519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900" dirty="0"/>
              <a:t>Fig. 2: Pupila de Adie pós pilocarpina</a:t>
            </a: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A8941314-5970-2B43-1D09-16D8459179EE}"/>
              </a:ext>
            </a:extLst>
          </p:cNvPr>
          <p:cNvSpPr txBox="1"/>
          <p:nvPr/>
        </p:nvSpPr>
        <p:spPr>
          <a:xfrm>
            <a:off x="2658003" y="5580745"/>
            <a:ext cx="2455431" cy="36471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pt-BR" sz="11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pt-BR" sz="11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PALAVRAS – CHAVE: </a:t>
            </a:r>
            <a:r>
              <a:rPr lang="pt-BR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Pupila de Adie; anisocoria; pilocarpina </a:t>
            </a:r>
            <a:endParaRPr lang="pt-BR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pt-BR" sz="11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BIBLIOGRAFIA:</a:t>
            </a:r>
            <a:endParaRPr lang="pt-BR" sz="11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just"/>
            <a:r>
              <a:rPr lang="pt-BR" sz="1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1. Elias C de CD, Santos CR dos, Souza GM de, Lacerda JV, Junior V de P freire da S, </a:t>
            </a:r>
            <a:r>
              <a:rPr lang="pt-BR" sz="11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Bolinelli</a:t>
            </a:r>
            <a:r>
              <a:rPr lang="pt-BR" sz="1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LP, Monteiro RGB, Moreira LC, Costa LOD, Pigozzi LM, Cunha LV da, Campos MLAL. Síndrome de Holmes - Adie: Relato de caso/ Holmes </a:t>
            </a:r>
            <a:r>
              <a:rPr lang="pt-BR" sz="11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Syndrome</a:t>
            </a:r>
            <a:r>
              <a:rPr lang="pt-BR" sz="1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- Adie: Case Report. Braz. J. </a:t>
            </a:r>
            <a:r>
              <a:rPr lang="pt-BR" sz="11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Hea</a:t>
            </a:r>
            <a:r>
              <a:rPr lang="pt-BR" sz="1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 Rev. [Internet]. 2021 </a:t>
            </a:r>
            <a:r>
              <a:rPr lang="pt-BR" sz="11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Oct</a:t>
            </a:r>
            <a:r>
              <a:rPr lang="pt-BR" sz="1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 13 [</a:t>
            </a:r>
            <a:r>
              <a:rPr lang="pt-BR" sz="11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cited</a:t>
            </a:r>
            <a:r>
              <a:rPr lang="pt-BR" sz="1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2024 Jan. 30];4(5):21904-8. </a:t>
            </a:r>
            <a:r>
              <a:rPr lang="pt-BR" sz="11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Available</a:t>
            </a:r>
            <a:r>
              <a:rPr lang="pt-BR" sz="1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pt-BR" sz="11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from</a:t>
            </a:r>
            <a:r>
              <a:rPr lang="pt-BR" sz="1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: </a:t>
            </a:r>
            <a:endParaRPr lang="pt-BR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just"/>
            <a:r>
              <a:rPr lang="pt-BR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2. Kidd DP, Newman NJ, </a:t>
            </a:r>
            <a:r>
              <a:rPr lang="pt-BR" sz="11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Biousse</a:t>
            </a:r>
            <a:r>
              <a:rPr lang="pt-BR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V, editores. Neuro-</a:t>
            </a:r>
            <a:r>
              <a:rPr lang="pt-BR" sz="11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ophthalmology</a:t>
            </a:r>
            <a:r>
              <a:rPr lang="pt-BR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 1st ed. Philadelphia: Elsevier; 2008. (Blue books </a:t>
            </a:r>
            <a:r>
              <a:rPr lang="pt-BR" sz="11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of</a:t>
            </a:r>
            <a:r>
              <a:rPr lang="pt-BR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pt-BR" sz="11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neurology</a:t>
            </a:r>
            <a:r>
              <a:rPr lang="pt-BR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series; vol. 32). ISBN 978-0-7506-7548-2.</a:t>
            </a:r>
            <a:endParaRPr lang="pt-BR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pt-BR" sz="1100" dirty="0"/>
          </a:p>
        </p:txBody>
      </p:sp>
      <p:pic>
        <p:nvPicPr>
          <p:cNvPr id="17" name="Imagem 16" descr="Olhos de pessoa&#10;&#10;Descrição gerada automaticamente">
            <a:extLst>
              <a:ext uri="{FF2B5EF4-FFF2-40B4-BE49-F238E27FC236}">
                <a16:creationId xmlns:a16="http://schemas.microsoft.com/office/drawing/2014/main" id="{5F06A4AA-BF70-DBB4-2947-90FF57E2023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5612" y="4942590"/>
            <a:ext cx="2286335" cy="63815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7340945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534</Words>
  <Application>Microsoft Office PowerPoint</Application>
  <PresentationFormat>Apresentação na tela (16:9)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User</dc:creator>
  <cp:lastModifiedBy>ticiana magalhaes</cp:lastModifiedBy>
  <cp:revision>12</cp:revision>
  <dcterms:created xsi:type="dcterms:W3CDTF">2024-01-09T13:58:08Z</dcterms:created>
  <dcterms:modified xsi:type="dcterms:W3CDTF">2024-01-31T02:10:20Z</dcterms:modified>
</cp:coreProperties>
</file>