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000000"/>
          </p15:clr>
        </p15:guide>
        <p15:guide id="2" pos="10206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H/HrWbyuNwr2u/n12xM/ffXRg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587" y="2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7"/>
            <a:ext cx="27908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4860608" y="24483059"/>
            <a:ext cx="22682835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rgbClr val="888888"/>
              </a:buClr>
              <a:buSzPts val="113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 rot="5400000">
            <a:off x="-19953118" y="114109266"/>
            <a:ext cx="232249031" cy="25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 rot="5400000">
            <a:off x="-71895230" y="88540447"/>
            <a:ext cx="232249031" cy="7697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 rot="5400000">
            <a:off x="1944688" y="9756774"/>
            <a:ext cx="28514674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rmAutofit/>
          </a:bodyPr>
          <a:lstStyle>
            <a:lvl1pPr marR="0" lvl="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None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None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None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None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351421" y="33814228"/>
            <a:ext cx="19442430" cy="507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3pPr>
            <a:lvl4pPr marL="1828800" lvl="3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4pPr>
            <a:lvl5pPr marL="2286000" lvl="4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»"/>
              <a:defRPr sz="9500"/>
            </a:lvl5pPr>
            <a:lvl6pPr marL="2743200" lvl="5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6pPr>
            <a:lvl7pPr marL="3200400" lvl="6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7pPr>
            <a:lvl8pPr marL="3657600" lvl="7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8pPr>
            <a:lvl9pPr marL="4114800" lvl="8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620204" y="9041133"/>
            <a:ext cx="10660709" cy="295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/>
            </a:lvl3pPr>
            <a:lvl4pPr marL="1828800" lvl="3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None/>
              <a:defRPr sz="11300" b="1"/>
            </a:lvl1pPr>
            <a:lvl2pPr marL="914400" lvl="1" indent="-22860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None/>
              <a:defRPr sz="95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•"/>
              <a:defRPr sz="11300"/>
            </a:lvl1pPr>
            <a:lvl2pPr marL="914400" lvl="1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–"/>
              <a:defRPr sz="95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743846" y="63507938"/>
            <a:ext cx="51402048" cy="1796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57685963" y="63507938"/>
            <a:ext cx="51402054" cy="1796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46150" algn="l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Char char="–"/>
              <a:defRPr sz="11300"/>
            </a:lvl2pPr>
            <a:lvl3pPr marL="1371600" lvl="2" indent="-831850" algn="l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Char char="•"/>
              <a:defRPr sz="95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559696" y="27763472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9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b" anchorCtr="0">
            <a:noAutofit/>
          </a:bodyPr>
          <a:lstStyle>
            <a:lvl1pPr marL="457200" lvl="0" indent="-228600" algn="l"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9500"/>
              <a:buNone/>
              <a:defRPr sz="9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20837" y="1730375"/>
            <a:ext cx="291623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20837" y="10080625"/>
            <a:ext cx="29162375" cy="285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t" anchorCtr="0">
            <a:no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/>
              <a:buChar char="•"/>
              <a:defRPr sz="1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–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»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/>
              <a:buChar char="•"/>
              <a:defRPr sz="9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20837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50" tIns="216025" rIns="432050" bIns="21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700"/>
              <a:buFont typeface="Calibri"/>
              <a:buNone/>
              <a:defRPr sz="57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167250" y="3744900"/>
            <a:ext cx="302514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 dirty="0">
                <a:solidFill>
                  <a:schemeClr val="lt1"/>
                </a:solidFill>
              </a:rPr>
              <a:t>PARALISIA DE QUARTO PAR CRANIANO ASSOCIADA A OFTALMOPLEGIA INTERNUCLEAR COMO APRESENTAÇÃO PRECOCE DE ESCLEROSE MÚLTIPLA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800225" y="8753475"/>
            <a:ext cx="13970100" cy="979500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800225" y="9661524"/>
            <a:ext cx="13970100" cy="4857191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600" dirty="0">
                <a:solidFill>
                  <a:schemeClr val="dk1"/>
                </a:solidFill>
              </a:rPr>
              <a:t>A </a:t>
            </a:r>
            <a:r>
              <a:rPr lang="pt-BR" sz="2600" dirty="0" err="1">
                <a:solidFill>
                  <a:schemeClr val="dk1"/>
                </a:solidFill>
              </a:rPr>
              <a:t>oftalmoplegia</a:t>
            </a:r>
            <a:r>
              <a:rPr lang="pt-BR" sz="2600" dirty="0">
                <a:solidFill>
                  <a:schemeClr val="dk1"/>
                </a:solidFill>
              </a:rPr>
              <a:t> internuclear (OIN) é uma condição oftalmológica rara, sendo causada por lesões no fascículo longitudinal medial, muitas vezes relacionadas a etiologias vasculares, tumorais ou desmielinizantes. O achado clínico de déficit de adução ipsilateral à lesão com a convergência preservada é típico.</a:t>
            </a: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600" dirty="0">
                <a:solidFill>
                  <a:schemeClr val="dk1"/>
                </a:solidFill>
              </a:rPr>
              <a:t>O presente relato de caso refere-se a um paciente do sexo masculino previamente hígido que apresentou OIN associado a paralisia do quarto nervo craniano contralateral e foi posteriormente diagnosticado com esclerose múltipla devido aos achados oculares e queixas associadas.</a:t>
            </a:r>
            <a:endParaRPr lang="en-US" sz="2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800225" y="14518716"/>
            <a:ext cx="13970100" cy="979069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</a:rPr>
              <a:t>RELATO DE CASO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1800225" y="15462250"/>
            <a:ext cx="13970100" cy="251619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Paciente de 20 anos, do sexo masculino, sem antecedentes clínicos significativos, foi admitido no Pronto-Socorro (PS) com queixa de desvio ocular de início súbito, diplopia binocular horizontal e vertical, associada a tontura. O paciente relatou que estava assintomático antes de dormir no dia anterior e negava sintomas gripais, como febre, diarreia, tosse, e também negava trauma ou vacinação recente.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Ao exame oftalmológico, a acuidade visual com correção (</a:t>
            </a:r>
            <a:r>
              <a:rPr lang="pt-BR" sz="2850" dirty="0" err="1">
                <a:solidFill>
                  <a:schemeClr val="dk1"/>
                </a:solidFill>
              </a:rPr>
              <a:t>AVcc</a:t>
            </a:r>
            <a:r>
              <a:rPr lang="pt-BR" sz="2850" dirty="0">
                <a:solidFill>
                  <a:schemeClr val="dk1"/>
                </a:solidFill>
              </a:rPr>
              <a:t>) era de 20/20 em ambos os olhos. Apresentava pupilas isocóricas, com reflexos </a:t>
            </a:r>
            <a:r>
              <a:rPr lang="pt-BR" sz="2850" dirty="0" err="1">
                <a:solidFill>
                  <a:schemeClr val="dk1"/>
                </a:solidFill>
              </a:rPr>
              <a:t>fotomotores</a:t>
            </a:r>
            <a:r>
              <a:rPr lang="pt-BR" sz="2850" dirty="0">
                <a:solidFill>
                  <a:schemeClr val="dk1"/>
                </a:solidFill>
              </a:rPr>
              <a:t> simétricos. O exame </a:t>
            </a:r>
            <a:r>
              <a:rPr lang="pt-BR" sz="2850" dirty="0" err="1">
                <a:solidFill>
                  <a:schemeClr val="dk1"/>
                </a:solidFill>
              </a:rPr>
              <a:t>biomicroscópico</a:t>
            </a:r>
            <a:r>
              <a:rPr lang="pt-BR" sz="2850" dirty="0">
                <a:solidFill>
                  <a:schemeClr val="dk1"/>
                </a:solidFill>
              </a:rPr>
              <a:t> anterior e o fundo de olho estavam ambos normais.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O paciente apresentava limitação da adução do olho esquerdo à </a:t>
            </a:r>
            <a:r>
              <a:rPr lang="pt-BR" sz="2850" dirty="0" err="1">
                <a:solidFill>
                  <a:schemeClr val="dk1"/>
                </a:solidFill>
              </a:rPr>
              <a:t>dextroversão</a:t>
            </a:r>
            <a:r>
              <a:rPr lang="pt-BR" sz="2850" dirty="0">
                <a:solidFill>
                  <a:schemeClr val="dk1"/>
                </a:solidFill>
              </a:rPr>
              <a:t>, mas com adução preservada durante a convergência. Além disso, havia </a:t>
            </a:r>
            <a:r>
              <a:rPr lang="pt-BR" sz="2850" dirty="0" err="1">
                <a:solidFill>
                  <a:schemeClr val="dk1"/>
                </a:solidFill>
              </a:rPr>
              <a:t>hipertropia</a:t>
            </a:r>
            <a:r>
              <a:rPr lang="pt-BR" sz="2850" dirty="0">
                <a:solidFill>
                  <a:schemeClr val="dk1"/>
                </a:solidFill>
              </a:rPr>
              <a:t> do olho direito em posição primária do olhar e à </a:t>
            </a:r>
            <a:r>
              <a:rPr lang="pt-BR" sz="2850" dirty="0" err="1">
                <a:solidFill>
                  <a:schemeClr val="dk1"/>
                </a:solidFill>
              </a:rPr>
              <a:t>levoversão</a:t>
            </a:r>
            <a:r>
              <a:rPr lang="pt-BR" sz="2850" dirty="0">
                <a:solidFill>
                  <a:schemeClr val="dk1"/>
                </a:solidFill>
              </a:rPr>
              <a:t> </a:t>
            </a:r>
            <a:r>
              <a:rPr lang="pt-BR" sz="2850" b="1" dirty="0">
                <a:solidFill>
                  <a:schemeClr val="dk1"/>
                </a:solidFill>
              </a:rPr>
              <a:t>(figuras 1.1 - 1.3)</a:t>
            </a:r>
            <a:r>
              <a:rPr lang="pt-BR" sz="2850" dirty="0">
                <a:solidFill>
                  <a:schemeClr val="dk1"/>
                </a:solidFill>
              </a:rPr>
              <a:t>. Também havia o sinal de </a:t>
            </a:r>
            <a:r>
              <a:rPr lang="pt-BR" sz="2850" dirty="0" err="1">
                <a:solidFill>
                  <a:schemeClr val="dk1"/>
                </a:solidFill>
              </a:rPr>
              <a:t>Bielschowsky</a:t>
            </a:r>
            <a:r>
              <a:rPr lang="pt-BR" sz="2850" dirty="0">
                <a:solidFill>
                  <a:schemeClr val="dk1"/>
                </a:solidFill>
              </a:rPr>
              <a:t> positivo, que consistia no agravamento da </a:t>
            </a:r>
            <a:r>
              <a:rPr lang="pt-BR" sz="2850" dirty="0" err="1">
                <a:solidFill>
                  <a:schemeClr val="dk1"/>
                </a:solidFill>
              </a:rPr>
              <a:t>hipertropia</a:t>
            </a:r>
            <a:r>
              <a:rPr lang="pt-BR" sz="2850" dirty="0">
                <a:solidFill>
                  <a:schemeClr val="dk1"/>
                </a:solidFill>
              </a:rPr>
              <a:t> do olho direito ao se inclinar a cabeça para o mesmo lado </a:t>
            </a:r>
            <a:r>
              <a:rPr lang="pt-BR" sz="2850" b="1" dirty="0">
                <a:solidFill>
                  <a:schemeClr val="dk1"/>
                </a:solidFill>
              </a:rPr>
              <a:t>(figura 1.1)</a:t>
            </a:r>
            <a:r>
              <a:rPr lang="pt-BR" sz="2850" dirty="0">
                <a:solidFill>
                  <a:schemeClr val="dk1"/>
                </a:solidFill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Associando conhecimentos em neuroanatomia¹ ao quadro clínico do paciente (OIN à esquerda e paralisia de quarto par craniano à direita), é possível adivinhar a localização de sua lesão. Sabe-se que a lesão no fascículo longitudinal medial é responsável pela OIN (déficit de adução ipsilateral) e o envolvimento mútuo do quarto par craniano contralateral topografa o envolvimento de seu núcleo, que está ao nível do </a:t>
            </a:r>
            <a:r>
              <a:rPr lang="pt-BR" sz="2850" dirty="0" err="1">
                <a:solidFill>
                  <a:schemeClr val="dk1"/>
                </a:solidFill>
              </a:rPr>
              <a:t>colículo</a:t>
            </a:r>
            <a:r>
              <a:rPr lang="pt-BR" sz="2850" dirty="0">
                <a:solidFill>
                  <a:schemeClr val="dk1"/>
                </a:solidFill>
              </a:rPr>
              <a:t> inferior, logo abaixo do núcleo do terceiro par craniano, o qual recebe o fascículo longitudinal medial. Assim, pode-se presumir que a lesão esteja próxima ao final do trajeto do fascículo longitudinal medial, ao nível do mesencéfalo² </a:t>
            </a:r>
            <a:r>
              <a:rPr lang="pt-BR" sz="2850" b="1" dirty="0">
                <a:solidFill>
                  <a:schemeClr val="dk1"/>
                </a:solidFill>
              </a:rPr>
              <a:t>(figura 2.1 - círculo vermelho tracejado)</a:t>
            </a:r>
            <a:r>
              <a:rPr lang="pt-BR" sz="2850" dirty="0">
                <a:solidFill>
                  <a:schemeClr val="dk1"/>
                </a:solidFill>
              </a:rPr>
              <a:t>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Foram solicitados exames laboratoriais (gerais e sorológicos), punção do líquido cefalorraquidiano (LCR), além de exames de imagem: ressonância magnética (RM). O LCR apresentou celularidade de 15 células, com predomínio </a:t>
            </a:r>
            <a:r>
              <a:rPr lang="pt-BR" sz="2850" dirty="0" err="1">
                <a:solidFill>
                  <a:schemeClr val="dk1"/>
                </a:solidFill>
              </a:rPr>
              <a:t>linfomononuclear</a:t>
            </a:r>
            <a:r>
              <a:rPr lang="pt-BR" sz="2850" dirty="0">
                <a:solidFill>
                  <a:schemeClr val="dk1"/>
                </a:solidFill>
              </a:rPr>
              <a:t> (95%), glicemia de 55mg/</a:t>
            </a:r>
            <a:r>
              <a:rPr lang="pt-BR" sz="2850" dirty="0" err="1">
                <a:solidFill>
                  <a:schemeClr val="dk1"/>
                </a:solidFill>
              </a:rPr>
              <a:t>dL</a:t>
            </a:r>
            <a:r>
              <a:rPr lang="pt-BR" sz="2850" dirty="0">
                <a:solidFill>
                  <a:schemeClr val="dk1"/>
                </a:solidFill>
              </a:rPr>
              <a:t>, proteínas de 32mg/</a:t>
            </a:r>
            <a:r>
              <a:rPr lang="pt-BR" sz="2850" dirty="0" err="1">
                <a:solidFill>
                  <a:schemeClr val="dk1"/>
                </a:solidFill>
              </a:rPr>
              <a:t>dL</a:t>
            </a:r>
            <a:r>
              <a:rPr lang="pt-BR" sz="2850" dirty="0">
                <a:solidFill>
                  <a:schemeClr val="dk1"/>
                </a:solidFill>
              </a:rPr>
              <a:t> e lactato de 10,94 mg/</a:t>
            </a:r>
            <a:r>
              <a:rPr lang="pt-BR" sz="2850" dirty="0" err="1">
                <a:solidFill>
                  <a:schemeClr val="dk1"/>
                </a:solidFill>
              </a:rPr>
              <a:t>dL</a:t>
            </a:r>
            <a:r>
              <a:rPr lang="pt-BR" sz="2850" dirty="0">
                <a:solidFill>
                  <a:schemeClr val="dk1"/>
                </a:solidFill>
              </a:rPr>
              <a:t>, além de Gram, BAAR e cultura negativos.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50" dirty="0">
                <a:solidFill>
                  <a:schemeClr val="dk1"/>
                </a:solidFill>
              </a:rPr>
              <a:t>A avaliação da RM revelou uma lesão com </a:t>
            </a:r>
            <a:r>
              <a:rPr lang="pt-BR" sz="2850" dirty="0" err="1">
                <a:solidFill>
                  <a:schemeClr val="dk1"/>
                </a:solidFill>
              </a:rPr>
              <a:t>hipersinal</a:t>
            </a:r>
            <a:r>
              <a:rPr lang="pt-BR" sz="2850" dirty="0">
                <a:solidFill>
                  <a:schemeClr val="dk1"/>
                </a:solidFill>
              </a:rPr>
              <a:t> em T2/FLAIR no mesencéfalo à esquerda </a:t>
            </a:r>
            <a:r>
              <a:rPr lang="pt-BR" sz="2850" b="1" dirty="0">
                <a:solidFill>
                  <a:schemeClr val="dk1"/>
                </a:solidFill>
              </a:rPr>
              <a:t>(figura 2.2 - seta vermelha)</a:t>
            </a:r>
            <a:r>
              <a:rPr lang="pt-BR" sz="2850" dirty="0">
                <a:solidFill>
                  <a:schemeClr val="dk1"/>
                </a:solidFill>
              </a:rPr>
              <a:t>. Outras lesões com </a:t>
            </a:r>
            <a:r>
              <a:rPr lang="pt-BR" sz="2850" dirty="0" err="1">
                <a:solidFill>
                  <a:schemeClr val="dk1"/>
                </a:solidFill>
              </a:rPr>
              <a:t>hipersinal</a:t>
            </a:r>
            <a:r>
              <a:rPr lang="pt-BR" sz="2850" dirty="0">
                <a:solidFill>
                  <a:schemeClr val="dk1"/>
                </a:solidFill>
              </a:rPr>
              <a:t> em T2/FLAIR foram vistas na topografia da interface </a:t>
            </a:r>
            <a:r>
              <a:rPr lang="pt-BR" sz="2850" dirty="0" err="1">
                <a:solidFill>
                  <a:schemeClr val="dk1"/>
                </a:solidFill>
              </a:rPr>
              <a:t>caloseptal</a:t>
            </a:r>
            <a:r>
              <a:rPr lang="pt-BR" sz="2850" dirty="0">
                <a:solidFill>
                  <a:schemeClr val="dk1"/>
                </a:solidFill>
              </a:rPr>
              <a:t>, sendo maiores no eixo </a:t>
            </a:r>
            <a:r>
              <a:rPr lang="pt-BR" sz="2850" dirty="0" err="1">
                <a:solidFill>
                  <a:schemeClr val="dk1"/>
                </a:solidFill>
              </a:rPr>
              <a:t>perivenular</a:t>
            </a:r>
            <a:r>
              <a:rPr lang="pt-BR" sz="2850" dirty="0">
                <a:solidFill>
                  <a:schemeClr val="dk1"/>
                </a:solidFill>
              </a:rPr>
              <a:t> </a:t>
            </a:r>
            <a:r>
              <a:rPr lang="pt-BR" sz="2850" b="1" dirty="0">
                <a:solidFill>
                  <a:schemeClr val="dk1"/>
                </a:solidFill>
              </a:rPr>
              <a:t>(figura 2.3 - setas vermelhas)</a:t>
            </a:r>
            <a:r>
              <a:rPr lang="pt-BR" sz="2850" dirty="0">
                <a:solidFill>
                  <a:schemeClr val="dk1"/>
                </a:solidFill>
              </a:rPr>
              <a:t>.</a:t>
            </a:r>
          </a:p>
          <a:p>
            <a:pPr lvl="0" indent="457200" algn="just">
              <a:lnSpc>
                <a:spcPct val="150000"/>
              </a:lnSpc>
            </a:pPr>
            <a:r>
              <a:rPr lang="pt-BR" sz="2850" dirty="0">
                <a:solidFill>
                  <a:schemeClr val="dk1"/>
                </a:solidFill>
              </a:rPr>
              <a:t>Etiologias infecciosas foram excluídas e com a principal hipótese diagnóstica de paralisia do quarto par craniano à direita associada a OIN à esquerda devido a desmielinização do mesencéfalo à esquerda, foi indicada </a:t>
            </a:r>
            <a:r>
              <a:rPr lang="pt-BR" sz="2850" dirty="0" err="1">
                <a:solidFill>
                  <a:schemeClr val="dk1"/>
                </a:solidFill>
              </a:rPr>
              <a:t>pulsoterapia</a:t>
            </a:r>
            <a:r>
              <a:rPr lang="pt-BR" sz="2850" dirty="0">
                <a:solidFill>
                  <a:schemeClr val="dk1"/>
                </a:solidFill>
              </a:rPr>
              <a:t> com um grama de </a:t>
            </a:r>
            <a:r>
              <a:rPr lang="pt-BR" sz="2850" dirty="0" err="1">
                <a:solidFill>
                  <a:schemeClr val="dk1"/>
                </a:solidFill>
              </a:rPr>
              <a:t>metilprednisolona</a:t>
            </a:r>
            <a:r>
              <a:rPr lang="pt-BR" sz="2850" dirty="0">
                <a:solidFill>
                  <a:schemeClr val="dk1"/>
                </a:solidFill>
              </a:rPr>
              <a:t> por três dias, e o paciente foi encaminhado para nosso departamento de </a:t>
            </a:r>
            <a:r>
              <a:rPr lang="pt-BR" sz="2850" dirty="0" err="1">
                <a:solidFill>
                  <a:schemeClr val="dk1"/>
                </a:solidFill>
              </a:rPr>
              <a:t>neuroftalmologia</a:t>
            </a:r>
            <a:r>
              <a:rPr lang="pt-BR" sz="2850" dirty="0">
                <a:solidFill>
                  <a:schemeClr val="dk1"/>
                </a:solidFill>
              </a:rPr>
              <a:t>, bem como nosso setor de doenças </a:t>
            </a:r>
            <a:r>
              <a:rPr lang="pt-BR" sz="2850">
                <a:solidFill>
                  <a:schemeClr val="dk1"/>
                </a:solidFill>
              </a:rPr>
              <a:t>desmielinizantes.</a:t>
            </a:r>
            <a:endParaRPr sz="285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850" dirty="0">
              <a:solidFill>
                <a:schemeClr val="dk1"/>
              </a:solidFill>
            </a:endParaRP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850" dirty="0">
              <a:solidFill>
                <a:schemeClr val="dk1"/>
              </a:solidFill>
            </a:endParaRP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 dirty="0">
              <a:solidFill>
                <a:schemeClr val="dk1"/>
              </a:solidFill>
            </a:endParaRP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 dirty="0">
              <a:solidFill>
                <a:schemeClr val="dk1"/>
              </a:solidFill>
            </a:endParaRP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50" dirty="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6043575" y="8748141"/>
            <a:ext cx="14526900" cy="979069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6043575" y="9505950"/>
            <a:ext cx="14488800" cy="211644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6024525" y="30764650"/>
            <a:ext cx="14526900" cy="979500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</a:rPr>
              <a:t>DISCUSSÃO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16043575" y="31720225"/>
            <a:ext cx="14488800" cy="56964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 dirty="0">
                <a:solidFill>
                  <a:schemeClr val="dk1"/>
                </a:solidFill>
              </a:rPr>
              <a:t>Pacientes com OIN merecem uma anameses e exame físico cuidadosos, além de investigação com exames laboratoriais e de imagem, devido à gravidade de suas principais etiologias³.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 dirty="0">
                <a:solidFill>
                  <a:schemeClr val="dk1"/>
                </a:solidFill>
              </a:rPr>
              <a:t>Nosso paciente é um exemplo de que não podemos confiar apenas na epidemiologia ao conduzir uma investigação diagnóstica. Embora a esclerose múltipla seja uma doença mais prevalente em mulheres jovens, ela nunca pode ser descartada sem exames adequados⁴.</a:t>
            </a:r>
          </a:p>
          <a:p>
            <a:pPr marL="0" marR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700" dirty="0">
                <a:solidFill>
                  <a:schemeClr val="dk1"/>
                </a:solidFill>
              </a:rPr>
              <a:t>Um aspecto interessante sobre o caso relatado é que o envolvimento mútuo do quarto nervo craniano ajuda a topografar o local da lesão, de forma que a imagem se torna apenas um exame confirmatório.</a:t>
            </a:r>
            <a:endParaRPr lang="en-US" sz="2700" dirty="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6043576" y="37508891"/>
            <a:ext cx="14552400" cy="979069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txBody>
          <a:bodyPr spcFirstLastPara="1" wrap="square" lIns="180000" tIns="180000" rIns="180000" bIns="180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dirty="0"/>
          </a:p>
        </p:txBody>
      </p:sp>
      <p:sp>
        <p:nvSpPr>
          <p:cNvPr id="98" name="Google Shape;98;p1"/>
          <p:cNvSpPr txBox="1"/>
          <p:nvPr/>
        </p:nvSpPr>
        <p:spPr>
          <a:xfrm>
            <a:off x="16069100" y="38435975"/>
            <a:ext cx="14488800" cy="2188200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SOBOTTA, Johannes et al..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Sobotta atlas de anatomia humana.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23. ed. Rio de Janeiro: Guanabara Koogan, 2012.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KANSKI, Jack J.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Oftalmologia clínica: uma abordagem sistemática.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8. ed. Rio de Janeiro: Elsevier, 2016.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Nij Bijvank, J. A., Balk, L. J., Tan, H. S., Uitdehaag, B. M. J., van Rijn, L. J., &amp; Petzold, A. (2017). </a:t>
            </a:r>
            <a:r>
              <a:rPr lang="en-US" sz="1800" b="1" i="1">
                <a:solidFill>
                  <a:schemeClr val="dk1"/>
                </a:solidFill>
                <a:highlight>
                  <a:srgbClr val="FFFFFF"/>
                </a:highlight>
              </a:rPr>
              <a:t>A rare cause for visual symptoms in multiple sclerosis: posterior internuclear ophthalmoplegia of Lutz, a historical misnomer.</a:t>
            </a:r>
            <a:r>
              <a:rPr lang="en-US" sz="1800" i="1">
                <a:solidFill>
                  <a:schemeClr val="dk1"/>
                </a:solidFill>
                <a:highlight>
                  <a:srgbClr val="FFFFFF"/>
                </a:highlight>
              </a:rPr>
              <a:t> Journal of Neurology, 264(3), 600–602.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doi:10.1007/s00415-017-8412-4.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Frohman EM, Frohman TC, Zee DS, MCColl R, Galetta S (2005) </a:t>
            </a:r>
            <a:r>
              <a:rPr lang="en-US" sz="1800" b="1">
                <a:solidFill>
                  <a:schemeClr val="dk1"/>
                </a:solidFill>
                <a:highlight>
                  <a:srgbClr val="FFFFFF"/>
                </a:highlight>
              </a:rPr>
              <a:t>The neuro-ophthalmology of multiple sclerosis.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 Lancet Neurol 4:111–121. doi:10.1016/S1474-4422(05)00992-0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167100" y="6176950"/>
            <a:ext cx="302514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500" b="1">
                <a:solidFill>
                  <a:schemeClr val="dk1"/>
                </a:solidFill>
              </a:rPr>
              <a:t>BUFARAH</a:t>
            </a:r>
            <a:r>
              <a:rPr lang="en-US" sz="5500">
                <a:solidFill>
                  <a:schemeClr val="dk1"/>
                </a:solidFill>
              </a:rPr>
              <a:t>, GUILHERME H; </a:t>
            </a:r>
            <a:r>
              <a:rPr lang="en-US" sz="5500" b="1">
                <a:solidFill>
                  <a:schemeClr val="dk1"/>
                </a:solidFill>
              </a:rPr>
              <a:t>SILVA</a:t>
            </a:r>
            <a:r>
              <a:rPr lang="en-US" sz="5500">
                <a:solidFill>
                  <a:schemeClr val="dk1"/>
                </a:solidFill>
              </a:rPr>
              <a:t>, LETÍCIA SANT'ANA CARDOSO</a:t>
            </a:r>
            <a:endParaRPr sz="5500" b="1">
              <a:solidFill>
                <a:schemeClr val="dk1"/>
              </a:solidFill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6218" y="10155763"/>
            <a:ext cx="7090982" cy="73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7190" y="12272482"/>
            <a:ext cx="3599635" cy="30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39125" y="12272469"/>
            <a:ext cx="3599624" cy="307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 b="17958"/>
          <a:stretch/>
        </p:blipFill>
        <p:spPr>
          <a:xfrm>
            <a:off x="23107525" y="24371400"/>
            <a:ext cx="7315999" cy="58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25638298" y="25590549"/>
            <a:ext cx="444300" cy="64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26284684" y="25447864"/>
            <a:ext cx="444300" cy="64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6139125" y="9834463"/>
            <a:ext cx="33639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Figuras</a:t>
            </a:r>
            <a:r>
              <a:rPr lang="en-US" sz="3000" b="1" dirty="0"/>
              <a:t> 1.</a:t>
            </a:r>
            <a:r>
              <a:rPr lang="en-US" sz="3000" b="1" dirty="0">
                <a:solidFill>
                  <a:schemeClr val="dk1"/>
                </a:solidFill>
              </a:rPr>
              <a:t>1</a:t>
            </a:r>
            <a:r>
              <a:rPr lang="en-US" sz="3000" b="1" dirty="0"/>
              <a:t> a 1.3</a:t>
            </a:r>
            <a:endParaRPr sz="3000" b="1" dirty="0"/>
          </a:p>
        </p:txBody>
      </p:sp>
      <p:sp>
        <p:nvSpPr>
          <p:cNvPr id="107" name="Google Shape;107;p1"/>
          <p:cNvSpPr txBox="1"/>
          <p:nvPr/>
        </p:nvSpPr>
        <p:spPr>
          <a:xfrm>
            <a:off x="16139125" y="15343800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19746225" y="17460500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26837200" y="15343800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3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16125825" y="29458125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1</a:t>
            </a:r>
            <a:endParaRPr/>
          </a:p>
        </p:txBody>
      </p:sp>
      <p:sp>
        <p:nvSpPr>
          <p:cNvPr id="111" name="Google Shape;111;p1"/>
          <p:cNvSpPr txBox="1"/>
          <p:nvPr/>
        </p:nvSpPr>
        <p:spPr>
          <a:xfrm>
            <a:off x="22949725" y="23586363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2</a:t>
            </a:r>
            <a:endParaRPr/>
          </a:p>
        </p:txBody>
      </p:sp>
      <p:sp>
        <p:nvSpPr>
          <p:cNvPr id="112" name="Google Shape;112;p1"/>
          <p:cNvSpPr txBox="1"/>
          <p:nvPr/>
        </p:nvSpPr>
        <p:spPr>
          <a:xfrm>
            <a:off x="22949725" y="30129400"/>
            <a:ext cx="5034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3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16291525" y="18140263"/>
            <a:ext cx="33639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/>
              <a:t>Figuras</a:t>
            </a:r>
            <a:r>
              <a:rPr lang="en-US" sz="3000" b="1" dirty="0"/>
              <a:t> 2.</a:t>
            </a:r>
            <a:r>
              <a:rPr lang="en-US" sz="3000" b="1" dirty="0">
                <a:solidFill>
                  <a:schemeClr val="dk1"/>
                </a:solidFill>
              </a:rPr>
              <a:t>1</a:t>
            </a:r>
            <a:r>
              <a:rPr lang="en-US" sz="3000" b="1" dirty="0"/>
              <a:t> a 2.3</a:t>
            </a:r>
            <a:endParaRPr sz="3000" b="1" dirty="0"/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07525" y="17951166"/>
            <a:ext cx="7315999" cy="5696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/>
          <p:nvPr/>
        </p:nvSpPr>
        <p:spPr>
          <a:xfrm>
            <a:off x="26837207" y="20931669"/>
            <a:ext cx="869400" cy="4713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73425" y="18991524"/>
            <a:ext cx="6776300" cy="10648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24471150" y="30215775"/>
            <a:ext cx="50187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24394650" y="30125475"/>
            <a:ext cx="50952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Special thanks to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FUJINO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EMI - Radiology Department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897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Rivaldo S. Oliveira Jr.</dc:creator>
  <cp:lastModifiedBy>Guilherme Havir Bufarah</cp:lastModifiedBy>
  <cp:revision>4</cp:revision>
  <dcterms:created xsi:type="dcterms:W3CDTF">2012-09-19T09:56:22Z</dcterms:created>
  <dcterms:modified xsi:type="dcterms:W3CDTF">2021-09-23T00:04:25Z</dcterms:modified>
</cp:coreProperties>
</file>