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2BB7C-DD59-4C52-BF54-AD4D81F3B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98600F-E6FE-4464-9836-43BE6D014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DCBDC5-41BB-43E9-A685-DA023E29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B43EFF-FEAE-4F50-8CBF-4CB9E471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C09803-9F9D-4CEE-AF45-5101DB9F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74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C2B4B-6016-461D-8950-7AE15BBC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142689-5581-412A-99A5-CB3455E57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1F0657-345D-415B-BE9F-79638804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BA0F2C-15B9-4216-8351-4298AF92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9F9916-D86C-4A77-A615-A1D0BE9C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595DAA-BA30-4982-8ACC-B93BAC777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7A870E-0497-4010-A12B-EFCA0C623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C0D37D-3152-4DFB-BBCE-8599314C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B76D30-6013-46A5-86FE-02055ECC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8B4FD3-6BDF-427E-9DBA-AA73FADF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2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749B6-0B67-4F2B-9173-D13780E2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FA09B-054E-4589-A206-421512B4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D79BBD-9133-4841-9E6F-B5E11FA5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D2D46-EDB0-44D8-87EA-BF635D28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84D90F-4247-4580-A150-67AE5CA2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23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DFD71-3929-4719-A956-45815C5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BC8760-38BC-402F-B2C5-F23CE3254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DB673A-71E2-4602-B622-2B2B141A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514D93-5798-45A3-87E1-74A05F0B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380D5-41D8-42F8-9F7D-05BC0CDC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3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1133D-6474-42AC-BF0E-1EBDADA6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7A4162-5595-4CB9-9CC2-A4B3FD9FA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E6D0B-018D-4DFB-BBE9-C5801058E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4C5DD3-79D1-4975-B9C6-1825F27A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E4BCE5-153A-4B19-8552-40D12223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0A8EC9-E2D4-4D02-8E2B-82C6C1F9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76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8E2CE-48B8-4503-B23B-F9801D2B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22703F-A74D-4093-9772-F9431F222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AFFF4C-455D-47AD-B434-4865694F5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12E8825-D887-4F2C-8A38-3CA42E782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C4C822-C49E-43EC-985D-5B4C8DA33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46A479-2961-4514-AFC5-55F77693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6D65C9-9DEC-408E-9A33-EEE56C7F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0B3A48-8548-4B06-A328-B293F974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9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31FF5-997C-4E3C-BF2C-E039B4FD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130AC2-5DB5-4A28-9A56-221A7950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3FAB8C-4ED5-4C2A-AF4A-D1516E41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7EBC62-E369-4FA4-BE9F-372CA185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2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C772E2-056E-4F6C-8817-D131872A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063373-2F74-480B-AFCB-4D13691C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D8306B3-D9C7-4929-8D22-88BD8EE8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6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08754-3EB9-49CD-A7A8-248870CC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615213-58C5-44C0-B3FB-7C574AD7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FA419B-86DE-45B8-8B4B-684DA9D6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CC7186-B903-402A-B3FD-C0A11105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6A296-A870-46F5-B691-34BFD0B3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5E1F77-6963-4121-BDCA-FD230F51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63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FB6E4-1DCE-415B-AFCC-438BBE3C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46EC80-09C1-4C29-8FAF-54A519C0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E8C532-BBBB-41D2-83C5-FC13CF8CF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D6FC99-02C6-4F5B-95C2-0DCE6199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14169E-6159-476F-B286-BCCAE76E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17F7BD-D0F3-40F1-A7CE-106CCD0D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64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C3FFDA-421D-41EC-8100-18414879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40C7CA-D5CA-4545-A008-994A72F2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2CC9D-BE1B-40C3-9C37-8C240E7CD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59FF-3D1F-46C0-91FF-BB0B69B816B0}" type="datetimeFigureOut">
              <a:rPr lang="pt-BR" smtClean="0"/>
              <a:t>26/11/2021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E9DBB-A09C-46FF-B906-733E4184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3D841C-2958-482E-A9B2-88EBB0D41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D87A-05C5-479B-A3CB-5AFC831493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00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861A4-927D-4E89-9627-33C83DB8F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0735" y="404192"/>
            <a:ext cx="7209681" cy="1112337"/>
          </a:xfrm>
        </p:spPr>
        <p:txBody>
          <a:bodyPr>
            <a:noAutofit/>
          </a:bodyPr>
          <a:lstStyle/>
          <a:p>
            <a:r>
              <a:rPr lang="pt-BR" sz="3200" b="1" dirty="0"/>
              <a:t>ABORDAGEM DO TRAUMA PÉLVICO NA CIRURGIA DE CONTROLE DE DANOS -  Relato de Caso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2D9C-35D9-4CCD-9E2F-C08059D12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>
            <a:normAutofit/>
          </a:bodyPr>
          <a:lstStyle/>
          <a:p>
            <a:r>
              <a:rPr lang="pt-BR" sz="1400" b="1" dirty="0"/>
              <a:t>Jade Lima Mello de Queiroz CAMPOS¹, Juliana Marinho BASTOS¹, Priscila Paiva dos SANTOS¹ &amp; Bruno Vaz de MELO², Rodrigo Andrade Vaz de MELO²</a:t>
            </a:r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A5346B1C-219D-48DD-8827-641E56862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2" y="197672"/>
            <a:ext cx="4312584" cy="1402528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9272373-7235-4C81-8BE9-D46EAA9F541D}"/>
              </a:ext>
            </a:extLst>
          </p:cNvPr>
          <p:cNvSpPr txBox="1">
            <a:spLocks/>
          </p:cNvSpPr>
          <p:nvPr/>
        </p:nvSpPr>
        <p:spPr>
          <a:xfrm>
            <a:off x="1524000" y="2317989"/>
            <a:ext cx="9144000" cy="9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50" dirty="0"/>
              <a:t>¹ Residente de Cirurgia Geral do Hospital Municipal Lourenço Jorge, Rio de Janeiro – RJ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50" dirty="0"/>
              <a:t>² Chefe do Serviço de Cirurgia Geral do Hospital Municipal Lourenço Jorge, Rio de Janeiro – RJ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CC8DCBE-A60C-4C98-8870-6A6DB8E39AB4}"/>
              </a:ext>
            </a:extLst>
          </p:cNvPr>
          <p:cNvSpPr/>
          <p:nvPr/>
        </p:nvSpPr>
        <p:spPr>
          <a:xfrm>
            <a:off x="530287" y="3047446"/>
            <a:ext cx="2195645" cy="4359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894907F-DFB7-4DA6-BE8E-12FCD6013CEC}"/>
              </a:ext>
            </a:extLst>
          </p:cNvPr>
          <p:cNvSpPr/>
          <p:nvPr/>
        </p:nvSpPr>
        <p:spPr>
          <a:xfrm>
            <a:off x="8822370" y="3047446"/>
            <a:ext cx="2839344" cy="4481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DISCUSSÃO E CONCLUSÃO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D1AD3471-D533-44DB-BBDB-1B009F8D9C9F}"/>
              </a:ext>
            </a:extLst>
          </p:cNvPr>
          <p:cNvSpPr txBox="1">
            <a:spLocks/>
          </p:cNvSpPr>
          <p:nvPr/>
        </p:nvSpPr>
        <p:spPr>
          <a:xfrm>
            <a:off x="384907" y="3556993"/>
            <a:ext cx="2486403" cy="28752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50" dirty="0"/>
              <a:t>Pacientes severamente feridos comumente não possuem reserva fisiológica para suportar um reparo definitivo. A cirurgia de controle de danos aplica-se justamente a estes casos, nos quais a prioridade é tratar condições que colocam a vida do paciente em risco imediato, enquanto a conduta definitiva será tomada após estabilização do quadro.</a:t>
            </a:r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50" dirty="0"/>
              <a:t>Relata-se o caso de um jovem com múltiplas lesões pélvicas e ortopédicas, causadas por trauma automobilístico em 12/05/2021, submetido ao protocolo de controle de danos. O tratamento foi bem sucedido, com alta hospitalar em 51 dias.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5E13BD3-BB72-44C5-AB2E-FAE8E6A2A7C4}"/>
              </a:ext>
            </a:extLst>
          </p:cNvPr>
          <p:cNvSpPr/>
          <p:nvPr/>
        </p:nvSpPr>
        <p:spPr>
          <a:xfrm>
            <a:off x="3200461" y="3059610"/>
            <a:ext cx="2298583" cy="4026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RELATO DE CASO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257E1AF1-D87F-4CA7-8199-1FDB68D2A0E0}"/>
              </a:ext>
            </a:extLst>
          </p:cNvPr>
          <p:cNvSpPr txBox="1">
            <a:spLocks/>
          </p:cNvSpPr>
          <p:nvPr/>
        </p:nvSpPr>
        <p:spPr>
          <a:xfrm>
            <a:off x="3005465" y="3549327"/>
            <a:ext cx="2688577" cy="3030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00" dirty="0"/>
              <a:t>G.C.G., masculino, 16 anos, vítima de colisão auto </a:t>
            </a:r>
            <a:r>
              <a:rPr lang="pt-BR" sz="1000" b="1" dirty="0"/>
              <a:t>x</a:t>
            </a:r>
            <a:r>
              <a:rPr lang="pt-BR" sz="1000" dirty="0"/>
              <a:t> moto em 12/05/2021, admitido no HMLJ estável hemodinamicamente, apresentando pelve instável e lesão perineal penetrante. Na avaliação clínico-radiológica, foram identificadas: fratura complexa da pelve, lesão </a:t>
            </a:r>
            <a:r>
              <a:rPr lang="pt-BR" sz="1000" dirty="0" err="1"/>
              <a:t>cortocontusa</a:t>
            </a:r>
            <a:r>
              <a:rPr lang="pt-BR" sz="1000" dirty="0"/>
              <a:t> extensa do períneo e fratura do 5° metatarso à direita. Evoluiu com instabilidade hemodinâmica, sendo encaminhado imediatamente para centro cirúrgico e instituído protocolo de controle de danos. </a:t>
            </a:r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00" dirty="0"/>
              <a:t>Sua primeira etapa consistiu em </a:t>
            </a:r>
            <a:r>
              <a:rPr lang="pt-BR" sz="1000" i="1" dirty="0" err="1"/>
              <a:t>packing</a:t>
            </a:r>
            <a:r>
              <a:rPr lang="pt-BR" sz="1000" dirty="0"/>
              <a:t> </a:t>
            </a:r>
            <a:r>
              <a:rPr lang="pt-BR" sz="1000" dirty="0" err="1"/>
              <a:t>extraperitoneal</a:t>
            </a:r>
            <a:r>
              <a:rPr lang="pt-BR" sz="1000" dirty="0"/>
              <a:t>, colostomia em alça e abordagem pela Ortopedia (fixação externa da pelve e do 5° metatarso direito). Dando início a segunda fase do protocolo, foi encaminhado ao CTI para estabilização hemodinâmica e compensação de distúrbios hidroeletrolíticos. 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27EC8948-D3CD-49E5-8897-7A427E51A174}"/>
              </a:ext>
            </a:extLst>
          </p:cNvPr>
          <p:cNvSpPr txBox="1">
            <a:spLocks/>
          </p:cNvSpPr>
          <p:nvPr/>
        </p:nvSpPr>
        <p:spPr>
          <a:xfrm>
            <a:off x="5762862" y="3059610"/>
            <a:ext cx="2867162" cy="36938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00" dirty="0"/>
              <a:t>Após 48 horas, foi realizada </a:t>
            </a:r>
            <a:r>
              <a:rPr lang="pt-BR" sz="1000" dirty="0" err="1"/>
              <a:t>reabordagem</a:t>
            </a:r>
            <a:r>
              <a:rPr lang="pt-BR" sz="1000" dirty="0"/>
              <a:t> cirúrgica para retirada de compressas e revisão da cavidade, reconstrução do esfíncter anal externo e do assoalho pélvico, com colocação de drenos </a:t>
            </a:r>
            <a:r>
              <a:rPr lang="pt-BR" sz="1000" i="1" dirty="0" err="1"/>
              <a:t>penrose</a:t>
            </a:r>
            <a:r>
              <a:rPr lang="pt-BR" sz="1000" dirty="0"/>
              <a:t> posteriores e anteriores ao reto</a:t>
            </a:r>
            <a:r>
              <a:rPr lang="pt-BR" sz="1000"/>
              <a:t>. </a:t>
            </a:r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endParaRPr lang="pt-BR" sz="1000" dirty="0"/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00" dirty="0"/>
              <a:t>Paciente teve necessidade de múltiplas </a:t>
            </a:r>
            <a:r>
              <a:rPr lang="pt-BR" sz="1000" dirty="0" err="1"/>
              <a:t>hemotransfusões</a:t>
            </a:r>
            <a:r>
              <a:rPr lang="pt-BR" sz="1000" dirty="0"/>
              <a:t>, internação prolongada com infecção de corrente sanguínea por </a:t>
            </a:r>
            <a:r>
              <a:rPr lang="pt-BR" sz="1000" i="1" dirty="0" err="1"/>
              <a:t>acinetobacter</a:t>
            </a:r>
            <a:r>
              <a:rPr lang="pt-BR" sz="1000" dirty="0"/>
              <a:t> e deiscência da reconstrução do assoalho pélvico, passando por nova reconstrução pela Cirurgia Plástica (como fase 4 do protocolo de controle de danos).</a:t>
            </a:r>
          </a:p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00" dirty="0"/>
              <a:t>Recebeu alta pela Cirurgia Geral em 29/06 e alta hospitalar em 02/07, acompanhado até o momento no ambulatório de Cirurgia Geral do HMLJ.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E9ECDD64-2EB0-4D1D-8171-A08C01C65F5E}"/>
              </a:ext>
            </a:extLst>
          </p:cNvPr>
          <p:cNvSpPr txBox="1">
            <a:spLocks/>
          </p:cNvSpPr>
          <p:nvPr/>
        </p:nvSpPr>
        <p:spPr>
          <a:xfrm>
            <a:off x="8822369" y="3578999"/>
            <a:ext cx="2839344" cy="2536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000" algn="just">
              <a:lnSpc>
                <a:spcPct val="110000"/>
              </a:lnSpc>
              <a:spcBef>
                <a:spcPts val="0"/>
              </a:spcBef>
            </a:pPr>
            <a:r>
              <a:rPr lang="pt-BR" sz="1050" dirty="0"/>
              <a:t>Embora houvessem múltiplas lesões complexas, o tratamento foi bem sucedido, devido ao fato de ter sido corretamente submetido às fases do controle de danos (transporte rápido e triagem, cirurgia de controle de danos, reanimação na unidade de terapia intensiva, reparo definitivo e reparo de outras lesões associadas), estratégia importante na abordagem de pacientes com lesões graves e tríade mortal (hipotermia, acidose e distúrbio de coagulação). Por esse motivo, lesões associadas puderam ser percebidas e posteriormente corrigidas, sem que representassem perigo iminente à vida do paciente.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4C570457-46EC-4BA0-A16E-BF0149231E70}"/>
              </a:ext>
            </a:extLst>
          </p:cNvPr>
          <p:cNvSpPr txBox="1">
            <a:spLocks/>
          </p:cNvSpPr>
          <p:nvPr/>
        </p:nvSpPr>
        <p:spPr>
          <a:xfrm>
            <a:off x="8730972" y="6301558"/>
            <a:ext cx="3134597" cy="815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Referências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050" b="1" dirty="0"/>
              <a:t>1- </a:t>
            </a:r>
            <a:r>
              <a:rPr lang="pt-BR" sz="1050" dirty="0"/>
              <a:t>FELICIANO, David V. et al. </a:t>
            </a:r>
            <a:r>
              <a:rPr lang="pt-BR" sz="1050" b="1" dirty="0"/>
              <a:t>TRAUMA</a:t>
            </a:r>
            <a:r>
              <a:rPr lang="pt-BR" sz="1050" dirty="0"/>
              <a:t>. 9 ed. McGraw Hill, 2021. 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71DAD1E7-C386-7E47-BC93-72FB8F15F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-369" b="3321"/>
          <a:stretch/>
        </p:blipFill>
        <p:spPr>
          <a:xfrm>
            <a:off x="6293770" y="3854738"/>
            <a:ext cx="938910" cy="952534"/>
          </a:xfrm>
          <a:prstGeom prst="rect">
            <a:avLst/>
          </a:prstGeom>
        </p:spPr>
      </p:pic>
      <p:pic>
        <p:nvPicPr>
          <p:cNvPr id="6" name="Imagem 9">
            <a:extLst>
              <a:ext uri="{FF2B5EF4-FFF2-40B4-BE49-F238E27FC236}">
                <a16:creationId xmlns:a16="http://schemas.microsoft.com/office/drawing/2014/main" id="{DAE05437-E817-D849-80C1-2BC419848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7" r="-17644" b="17546"/>
          <a:stretch/>
        </p:blipFill>
        <p:spPr>
          <a:xfrm>
            <a:off x="7368158" y="3868385"/>
            <a:ext cx="1001913" cy="100224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B4C7302-9358-4A43-9D0D-9FAF8C36B103}"/>
              </a:ext>
            </a:extLst>
          </p:cNvPr>
          <p:cNvSpPr txBox="1"/>
          <p:nvPr/>
        </p:nvSpPr>
        <p:spPr>
          <a:xfrm>
            <a:off x="6158292" y="4795244"/>
            <a:ext cx="372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pt-BR" sz="900"/>
              <a:t>LESÃO INICIAL</a:t>
            </a:r>
          </a:p>
          <a:p>
            <a:pPr marL="342900" indent="-342900" algn="l">
              <a:buAutoNum type="arabicPeriod"/>
            </a:pPr>
            <a:r>
              <a:rPr lang="pt-BR" sz="900"/>
              <a:t>PRIMEIRA RECONSTRUÇÃO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48B22F-A8CC-C246-A22B-C9924A3441F4}"/>
              </a:ext>
            </a:extLst>
          </p:cNvPr>
          <p:cNvSpPr txBox="1"/>
          <p:nvPr/>
        </p:nvSpPr>
        <p:spPr>
          <a:xfrm>
            <a:off x="6101425" y="463492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/>
              <a:t>1.                                       2.</a:t>
            </a:r>
          </a:p>
        </p:txBody>
      </p:sp>
    </p:spTree>
    <p:extLst>
      <p:ext uri="{BB962C8B-B14F-4D97-AF65-F5344CB8AC3E}">
        <p14:creationId xmlns:p14="http://schemas.microsoft.com/office/powerpoint/2010/main" val="519106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527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ABORDAGEM DO TRAUMA PÉLVICO NA CIRURGIA DE CONTROLE DE DANOS -  Relato de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DO TRAUMA PÉLVICO NA CIRURGIA DE CONTROLE DE DANOS -  Relato de Caso</dc:title>
  <dc:creator>sergio rubio pinto bastos</dc:creator>
  <cp:lastModifiedBy>jadelmello@gmail.com</cp:lastModifiedBy>
  <cp:revision>5</cp:revision>
  <dcterms:created xsi:type="dcterms:W3CDTF">2021-11-26T00:39:00Z</dcterms:created>
  <dcterms:modified xsi:type="dcterms:W3CDTF">2021-11-26T23:22:11Z</dcterms:modified>
</cp:coreProperties>
</file>