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43205400"/>
  <p:notesSz cx="7099300" cy="102346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C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86"/>
    <p:restoredTop sz="50000" autoAdjust="0"/>
  </p:normalViewPr>
  <p:slideViewPr>
    <p:cSldViewPr>
      <p:cViewPr>
        <p:scale>
          <a:sx n="31" d="100"/>
          <a:sy n="31" d="100"/>
        </p:scale>
        <p:origin x="784" y="10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EB2824F-1941-4702-8439-CB09CF1183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939E301-3D6A-43BA-8181-5EE3E799F88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4BE7A0E-CA06-4FC0-825F-97015F2518A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038FB9A-34D5-4D28-80E9-2A4096FFADF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E8B2B8E0-6430-DE4E-9ABA-94439D16C99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E66A488-07A1-4419-BE90-33F82B87CF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9AE186B-C214-4481-B9B5-6414B9E895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7B09FB-9CAF-A342-BFF4-B5C76D46971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4550" y="768350"/>
            <a:ext cx="287496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CDE34AB-B9CC-406A-BC20-4445F667AC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24006BA8-A1DD-4ED3-A026-318FFAC4D5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8148EDC-93D4-49C9-915B-EEEFDD1557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1" rIns="99042" bIns="49521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032508B3-D306-2A48-8528-A686F017B92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D776220-FFAD-9E44-90AD-43D7F13D38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5A54B4-D071-8641-B81B-134C1190DF05}" type="slidenum">
              <a:rPr lang="pt-BR" altLang="pt-BR" sz="1300" smtClean="0"/>
              <a:pPr/>
              <a:t>1</a:t>
            </a:fld>
            <a:endParaRPr lang="pt-BR" altLang="pt-BR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61128A0-FAB4-3244-B6B4-10C603C356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11D7B61-5A8D-084F-B13A-6270D7804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40619" y="8493808"/>
            <a:ext cx="36724167" cy="5859772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1235" y="15492785"/>
            <a:ext cx="30242933" cy="698792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82203-334D-644C-9F1F-D38994FFAA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B873F8-1FCC-AD47-90F6-B9F268EAC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F7E3-6838-FC4A-B044-A066272CD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7F0D6-9260-B74C-B75D-9C1D6A97021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301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BB027A-8EE2-124F-8457-66FBBFBD6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3E38A6-2B2F-384E-9A8B-6A5F73907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27C579-A1BB-BD47-B173-D733BE75F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E5CF5-DE41-2F4B-83FE-53C240B4E5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523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324552" y="1095003"/>
            <a:ext cx="9719733" cy="2332858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161119" y="1095003"/>
            <a:ext cx="28960233" cy="2332858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0A7EC8-AEEC-C44B-AC81-2E7BDEA49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4058CD-158C-654F-84F8-731F443894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5D6F7D-1DCC-8A4F-946B-113CA2814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64EBC-D716-F245-B898-D58463573C8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3012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1119" y="1095003"/>
            <a:ext cx="38883167" cy="455682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2161119" y="6379146"/>
            <a:ext cx="38883167" cy="18044443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AF169A-FA41-964A-A122-3DB924D61A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6071AC-7FAD-2E40-AC66-81D99A3907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E61AC3-EE50-F343-ABB9-2B58D49114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D9E33-AA46-D54B-98B0-12A613BA45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978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4B55EF-9E91-5F44-8490-03C8694C08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7B75A8-B7B3-7340-AC80-C80EC04D3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3963EF-5E86-7B43-A484-479F4615BF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976E-980A-434A-AB89-4730AD3301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773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2067" y="17569272"/>
            <a:ext cx="36726284" cy="542980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12067" y="11587945"/>
            <a:ext cx="36726284" cy="598132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455D82-D593-394B-BF9B-53D69F3A14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8A1287-83C0-504F-8D73-82FF9C3814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60F6D2-5C77-9F48-874F-29B11C927E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9AC9-E456-9F4E-87FD-C2541B668BA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965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161119" y="6379146"/>
            <a:ext cx="19339983" cy="18044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1704300" y="6379146"/>
            <a:ext cx="19339984" cy="18044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2D17FD-3D5B-9148-A6E7-5365D042CB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659BF4-9159-294E-A720-7733E43F89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43FCF3-15D6-C249-BC4D-DEE72785E3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8DF0E-160E-EF45-95B9-786EEEBFF9D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625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161118" y="6119962"/>
            <a:ext cx="19088100" cy="25506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161118" y="8670615"/>
            <a:ext cx="19088100" cy="157529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1947719" y="6119962"/>
            <a:ext cx="19096567" cy="25506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1947719" y="8670615"/>
            <a:ext cx="19096567" cy="157529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12FBE88-D2B8-1448-A396-AC7CDC2FA9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B4A4F7F-F826-7745-A692-BC7D9F8F90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0B6F78-A0AE-D044-83B2-43A38FB42A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FE11A-F4ED-B544-9C9F-AC429E9B45C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723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864BDC-BECE-EC40-95E1-4D5EBF973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16FF8E0-A4FB-C643-8707-B2B2E3F28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56170A0-09E3-D346-A983-2DC3EA3853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ECD1B-5813-B340-ABF7-1C146A1F20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650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C82E41-354F-8A43-A918-32A73E7E49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A4B21DB-C2BE-C14C-9A2D-C5C94CC636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F0D75A2-AB96-3648-8DA4-D5F53530E1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E0917-C6D4-8641-B193-AFDA91A01B7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715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1117" y="1088976"/>
            <a:ext cx="14213416" cy="4632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893119" y="1088975"/>
            <a:ext cx="24151167" cy="23334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161117" y="5721140"/>
            <a:ext cx="14213416" cy="18702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2C7BC0-9CB7-7348-BC27-4F0E8A1A6E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CB0B18-60CD-C443-B71F-C3418D36AE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137C8F-CCEF-9C47-BE38-3CFEA3E3DC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6D826-8E67-4E4F-A9A6-940B82076CB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6437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68784" y="19138443"/>
            <a:ext cx="25922816" cy="22593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468784" y="2443162"/>
            <a:ext cx="25922816" cy="164039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68784" y="21397764"/>
            <a:ext cx="25922816" cy="32086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1F8449-3C82-D849-A191-F4CF7560B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88336A-DDF4-8E42-9F9D-2F9F51BEDA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DCAC24-E3C8-1549-B924-A7AB6422DC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256E-DA60-4245-99B0-BECE194AD33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9433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CDF52B8-3725-BA42-963D-00155ECBE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28788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7041A8-3567-CD43-B92F-4810864B2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2213"/>
            <a:ext cx="29162375" cy="285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D3955F-E692-4CA7-95DD-AE4AB00B7B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645FF60-FC12-4031-8010-2232BF432A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00C16F-BB8C-45BF-81B9-26139F431B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/>
            </a:lvl1pPr>
          </a:lstStyle>
          <a:p>
            <a:pPr>
              <a:defRPr/>
            </a:pPr>
            <a:fld id="{670E7BDB-5791-AD42-9C22-EE2933A8A65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Arial" pitchFamily="-65" charset="0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Arial" pitchFamily="-65" charset="0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  <a:ea typeface="Arial" pitchFamily="-65" charset="0"/>
          <a:cs typeface="+mn-cs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ea typeface="Arial" pitchFamily="-65" charset="0"/>
          <a:cs typeface="+mn-cs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ea typeface="Arial" pitchFamily="-65" charset="0"/>
          <a:cs typeface="+mn-cs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Arial" pitchFamily="-65" charset="0"/>
          <a:cs typeface="+mn-cs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DCDD66B-51CF-BB4E-8D59-9E8B0D9913DD}"/>
              </a:ext>
            </a:extLst>
          </p:cNvPr>
          <p:cNvSpPr/>
          <p:nvPr/>
        </p:nvSpPr>
        <p:spPr bwMode="auto">
          <a:xfrm>
            <a:off x="-74467" y="1575079"/>
            <a:ext cx="5715000" cy="43205400"/>
          </a:xfrm>
          <a:prstGeom prst="rect">
            <a:avLst/>
          </a:prstGeom>
          <a:gradFill flip="none" rotWithShape="1">
            <a:gsLst>
              <a:gs pos="0">
                <a:srgbClr val="15CBDB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21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98" name="Rectangle 125">
            <a:extLst>
              <a:ext uri="{FF2B5EF4-FFF2-40B4-BE49-F238E27FC236}">
                <a16:creationId xmlns:a16="http://schemas.microsoft.com/office/drawing/2014/main" id="{1103DD6D-730E-AE4E-A785-36CCD7BAF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3338" y="5473700"/>
            <a:ext cx="27290712" cy="3773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321175">
              <a:spcBef>
                <a:spcPct val="20000"/>
              </a:spcBef>
              <a:buChar char="•"/>
              <a:defRPr sz="15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 b="1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>
              <a:solidFill>
                <a:schemeClr val="tx2"/>
              </a:solidFill>
            </a:endParaRP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78EC01A6-30FA-9340-881C-7E45D7945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9504" y="414731"/>
            <a:ext cx="27290712" cy="5518361"/>
          </a:xfrm>
        </p:spPr>
        <p:txBody>
          <a:bodyPr/>
          <a:lstStyle/>
          <a:p>
            <a:pPr eaLnBrk="1" hangingPunct="1"/>
            <a:r>
              <a:rPr lang="pt-BR" sz="4600" b="1" dirty="0"/>
              <a:t>PANCREATITE NECROTIZANTE DE CORPO DE PÂNCREAS: UMA ABORDAGEM CLÍNICA E ENDOSCÓPICA. RELATO DE CASO E REVISÃO DA LITERATURA </a:t>
            </a:r>
            <a:r>
              <a:rPr lang="pt-BR" sz="4400" dirty="0"/>
              <a:t> </a:t>
            </a:r>
            <a:br>
              <a:rPr lang="pt-BR" sz="4200" dirty="0"/>
            </a:br>
            <a:br>
              <a:rPr lang="pt-BR" sz="4000" dirty="0"/>
            </a:br>
            <a:r>
              <a:rPr lang="pt-BR" sz="3200" dirty="0"/>
              <a:t>Vilela M.E.F.B.A</a:t>
            </a:r>
            <a:r>
              <a:rPr lang="pt-BR" sz="3200" baseline="30000" dirty="0"/>
              <a:t>1</a:t>
            </a:r>
            <a:r>
              <a:rPr lang="pt-BR" sz="3200" dirty="0"/>
              <a:t>; Campos T</a:t>
            </a:r>
            <a:r>
              <a:rPr lang="pt-BR" sz="3200" baseline="30000" dirty="0"/>
              <a:t>1,2</a:t>
            </a:r>
            <a:r>
              <a:rPr lang="pt-BR" sz="3200" dirty="0"/>
              <a:t>; Medeiros Y.S</a:t>
            </a:r>
            <a:r>
              <a:rPr lang="pt-BR" sz="3200" baseline="30000" dirty="0"/>
              <a:t>2</a:t>
            </a:r>
            <a:r>
              <a:rPr lang="pt-BR" sz="3200" dirty="0"/>
              <a:t>; </a:t>
            </a:r>
            <a:r>
              <a:rPr lang="pt-BR" sz="3200" dirty="0" err="1"/>
              <a:t>Mudinutti</a:t>
            </a:r>
            <a:r>
              <a:rPr lang="pt-BR" sz="3200" dirty="0"/>
              <a:t> L</a:t>
            </a:r>
            <a:r>
              <a:rPr lang="pt-BR" sz="3200" baseline="30000" dirty="0"/>
              <a:t>1</a:t>
            </a:r>
            <a:r>
              <a:rPr lang="pt-BR" sz="3200" dirty="0"/>
              <a:t>; PINTO C.S</a:t>
            </a:r>
            <a:r>
              <a:rPr lang="pt-BR" sz="3200" baseline="30000" dirty="0"/>
              <a:t>1</a:t>
            </a:r>
            <a:r>
              <a:rPr lang="pt-BR" sz="3200" dirty="0"/>
              <a:t>; Marangoni J.A</a:t>
            </a:r>
            <a:r>
              <a:rPr lang="pt-BR" sz="3200" baseline="30000" dirty="0"/>
              <a:t>1</a:t>
            </a:r>
            <a:r>
              <a:rPr lang="pt-BR" sz="3200" dirty="0"/>
              <a:t>; </a:t>
            </a:r>
            <a:r>
              <a:rPr lang="pt-BR" sz="3200" dirty="0" err="1"/>
              <a:t>Feracini</a:t>
            </a:r>
            <a:r>
              <a:rPr lang="pt-BR" sz="3200" dirty="0"/>
              <a:t> J.G</a:t>
            </a:r>
            <a:r>
              <a:rPr lang="pt-BR" sz="3200" baseline="30000" dirty="0"/>
              <a:t>1</a:t>
            </a:r>
            <a:r>
              <a:rPr lang="pt-BR" sz="3200" dirty="0"/>
              <a:t>; Rabelo N.E</a:t>
            </a:r>
            <a:r>
              <a:rPr lang="pt-BR" sz="3200" baseline="30000" dirty="0"/>
              <a:t>1</a:t>
            </a:r>
            <a:br>
              <a:rPr lang="pt-BR" sz="3200" baseline="30000" dirty="0"/>
            </a:br>
            <a:br>
              <a:rPr lang="pt-BR" altLang="pt-BR" sz="3600" dirty="0"/>
            </a:br>
            <a:r>
              <a:rPr lang="pt-BR" altLang="pt-BR" sz="3600" dirty="0"/>
              <a:t>1.Escola de Medicina da Universidade Anhembi Morumbi – São Paulo; 2.Hospital Geral de </a:t>
            </a:r>
            <a:r>
              <a:rPr lang="pt-BR" altLang="pt-BR" sz="3600" dirty="0" err="1"/>
              <a:t>Itapecirina</a:t>
            </a:r>
            <a:r>
              <a:rPr lang="pt-BR" altLang="pt-BR" sz="3600" dirty="0"/>
              <a:t> da Serra (HGIS)</a:t>
            </a:r>
            <a:br>
              <a:rPr lang="pt-BR" altLang="pt-BR" sz="5400" dirty="0"/>
            </a:br>
            <a:br>
              <a:rPr lang="pt-BR" altLang="pt-BR" sz="2400" dirty="0"/>
            </a:br>
            <a:br>
              <a:rPr lang="pt-BR" altLang="pt-BR" sz="2400" dirty="0"/>
            </a:br>
            <a:endParaRPr lang="pt-BR" altLang="pt-BR" sz="2400" dirty="0"/>
          </a:p>
        </p:txBody>
      </p:sp>
      <p:sp>
        <p:nvSpPr>
          <p:cNvPr id="4103" name="Text Box 1087">
            <a:extLst>
              <a:ext uri="{FF2B5EF4-FFF2-40B4-BE49-F238E27FC236}">
                <a16:creationId xmlns:a16="http://schemas.microsoft.com/office/drawing/2014/main" id="{7C9250D1-ADEE-7C47-9FB3-E2B2D413E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29699315"/>
            <a:ext cx="5851523" cy="80926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spcBef>
                <a:spcPct val="20000"/>
              </a:spcBef>
              <a:buChar char="•"/>
              <a:defRPr sz="15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buFontTx/>
              <a:buNone/>
            </a:pPr>
            <a:r>
              <a:rPr lang="pt-BR" altLang="pt-BR" sz="4000" b="1" dirty="0">
                <a:solidFill>
                  <a:schemeClr val="tx2"/>
                </a:solidFill>
              </a:rPr>
              <a:t>CONCLUSÃO</a:t>
            </a:r>
          </a:p>
        </p:txBody>
      </p:sp>
      <p:sp>
        <p:nvSpPr>
          <p:cNvPr id="4104" name="Text Box 1177">
            <a:extLst>
              <a:ext uri="{FF2B5EF4-FFF2-40B4-BE49-F238E27FC236}">
                <a16:creationId xmlns:a16="http://schemas.microsoft.com/office/drawing/2014/main" id="{B6050A62-67F9-B34A-B537-DC3B07FFE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11887200"/>
            <a:ext cx="5816600" cy="80926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spcBef>
                <a:spcPct val="20000"/>
              </a:spcBef>
              <a:buChar char="•"/>
              <a:defRPr sz="15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buFontTx/>
              <a:buNone/>
            </a:pPr>
            <a:r>
              <a:rPr lang="en-GB" altLang="pt-BR" sz="4000" b="1" dirty="0">
                <a:solidFill>
                  <a:schemeClr val="tx2"/>
                </a:solidFill>
              </a:rPr>
              <a:t>RELATO DE CASO</a:t>
            </a:r>
            <a:endParaRPr lang="pt-BR" altLang="pt-BR" sz="3600" dirty="0">
              <a:solidFill>
                <a:schemeClr val="tx2"/>
              </a:solidFill>
            </a:endParaRPr>
          </a:p>
        </p:txBody>
      </p:sp>
      <p:sp>
        <p:nvSpPr>
          <p:cNvPr id="4105" name="Text Box 1176">
            <a:extLst>
              <a:ext uri="{FF2B5EF4-FFF2-40B4-BE49-F238E27FC236}">
                <a16:creationId xmlns:a16="http://schemas.microsoft.com/office/drawing/2014/main" id="{0560E42C-18BC-C047-8BB2-B57C023FC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5645507"/>
            <a:ext cx="5816600" cy="80926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spcBef>
                <a:spcPct val="20000"/>
              </a:spcBef>
              <a:buChar char="•"/>
              <a:defRPr sz="15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buFontTx/>
              <a:buNone/>
            </a:pPr>
            <a:r>
              <a:rPr lang="en-GB" altLang="pt-BR" sz="4000" b="1" dirty="0">
                <a:solidFill>
                  <a:schemeClr val="tx2"/>
                </a:solidFill>
              </a:rPr>
              <a:t>INTRODUÇÃO</a:t>
            </a:r>
            <a:endParaRPr lang="pt-BR" altLang="pt-BR" sz="4000" dirty="0">
              <a:solidFill>
                <a:schemeClr val="tx2"/>
              </a:solidFill>
            </a:endParaRPr>
          </a:p>
        </p:txBody>
      </p:sp>
      <p:sp>
        <p:nvSpPr>
          <p:cNvPr id="4110" name="Retângulo 5">
            <a:extLst>
              <a:ext uri="{FF2B5EF4-FFF2-40B4-BE49-F238E27FC236}">
                <a16:creationId xmlns:a16="http://schemas.microsoft.com/office/drawing/2014/main" id="{28D1536A-61BB-2948-8009-0A52D6CDA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735" y="11642080"/>
            <a:ext cx="26408019" cy="497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11250" indent="-5715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39750" indent="0" algn="just">
              <a:lnSpc>
                <a:spcPct val="150000"/>
              </a:lnSpc>
            </a:pPr>
            <a:r>
              <a:rPr lang="pt-PT" sz="3600" dirty="0">
                <a:solidFill>
                  <a:schemeClr val="tx2"/>
                </a:solidFill>
              </a:rPr>
              <a:t>Paciente masculino, 51 anos, admitido no Pronto Socorro do Hospital Geral de Itapecerica da Serra (HGIS), com dor em abdome superior irradiada para dorso, associada a náuseas e vômitos. História de alcoolismo crônico. Ao exame, abdome difusamente doloroso. A dosagem sérica de </a:t>
            </a:r>
            <a:r>
              <a:rPr lang="pt-PT" sz="3600" dirty="0" err="1">
                <a:solidFill>
                  <a:schemeClr val="tx2"/>
                </a:solidFill>
              </a:rPr>
              <a:t>amilase</a:t>
            </a:r>
            <a:r>
              <a:rPr lang="pt-PT" sz="3600" dirty="0">
                <a:solidFill>
                  <a:schemeClr val="tx2"/>
                </a:solidFill>
              </a:rPr>
              <a:t> foi 1239 U / L, caracterizando o diagnóstico de PA. No 2º dia de internação e dosagem de PCR de 379 mg / L, foi solicitada TC de abdome que mostrou pâncreas com área de liquefação de parênquima e densificação da gordura </a:t>
            </a:r>
            <a:r>
              <a:rPr lang="pt-PT" sz="3600" dirty="0" err="1">
                <a:solidFill>
                  <a:schemeClr val="tx2"/>
                </a:solidFill>
              </a:rPr>
              <a:t>peripancreática</a:t>
            </a:r>
            <a:r>
              <a:rPr lang="pt-PT" sz="3600" dirty="0">
                <a:solidFill>
                  <a:schemeClr val="tx2"/>
                </a:solidFill>
              </a:rPr>
              <a:t>. No 10º dia, PCR e leucócitos voltaram a subir e foi solicitada nova TC com formação </a:t>
            </a:r>
            <a:r>
              <a:rPr lang="pt-PT" sz="3600" dirty="0" err="1">
                <a:solidFill>
                  <a:schemeClr val="tx2"/>
                </a:solidFill>
              </a:rPr>
              <a:t>hipodensa</a:t>
            </a:r>
            <a:r>
              <a:rPr lang="pt-PT" sz="3600" dirty="0">
                <a:solidFill>
                  <a:schemeClr val="tx2"/>
                </a:solidFill>
              </a:rPr>
              <a:t> pancreática em corpo, cauda e cabeça.</a:t>
            </a:r>
            <a:r>
              <a:rPr lang="pt-BR" sz="3600" dirty="0">
                <a:solidFill>
                  <a:schemeClr val="tx2"/>
                </a:solidFill>
              </a:rPr>
              <a:t> </a:t>
            </a:r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4115" name="Retângulo 12">
            <a:extLst>
              <a:ext uri="{FF2B5EF4-FFF2-40B4-BE49-F238E27FC236}">
                <a16:creationId xmlns:a16="http://schemas.microsoft.com/office/drawing/2014/main" id="{1CE58461-4FBE-8249-B014-4DE546317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870" y="23394765"/>
            <a:ext cx="864022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b="1" dirty="0"/>
              <a:t>Figura 1.</a:t>
            </a:r>
            <a:r>
              <a:rPr lang="pt-BR" dirty="0"/>
              <a:t> Corte axial de TC de abdome com contraste revela pâncreas com dimensões aumentadas e captação heterogênea de contraste pelo pâncreas com sinais de necrose. </a:t>
            </a:r>
          </a:p>
        </p:txBody>
      </p:sp>
      <p:sp>
        <p:nvSpPr>
          <p:cNvPr id="4116" name="Retângulo 42">
            <a:extLst>
              <a:ext uri="{FF2B5EF4-FFF2-40B4-BE49-F238E27FC236}">
                <a16:creationId xmlns:a16="http://schemas.microsoft.com/office/drawing/2014/main" id="{09D5A540-23E0-8347-927B-2FE555DBE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0278" y="23557909"/>
            <a:ext cx="72362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b="1" dirty="0"/>
              <a:t>Figura 2.</a:t>
            </a:r>
            <a:r>
              <a:rPr lang="pt-BR" dirty="0"/>
              <a:t> Corte axial de TC de abdome sem contraste, presença de coleção </a:t>
            </a:r>
            <a:r>
              <a:rPr lang="pt-BR" dirty="0" err="1"/>
              <a:t>peripancreática</a:t>
            </a:r>
            <a:r>
              <a:rPr lang="pt-BR" dirty="0"/>
              <a:t> – necrose circunscrita.</a:t>
            </a:r>
          </a:p>
        </p:txBody>
      </p:sp>
      <p:sp>
        <p:nvSpPr>
          <p:cNvPr id="4136" name="Retângulo 46">
            <a:extLst>
              <a:ext uri="{FF2B5EF4-FFF2-40B4-BE49-F238E27FC236}">
                <a16:creationId xmlns:a16="http://schemas.microsoft.com/office/drawing/2014/main" id="{CF4034E6-23D5-4E43-BECE-F54955C48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06644" y="23456621"/>
            <a:ext cx="81393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b="1" dirty="0"/>
              <a:t>Figura 3. </a:t>
            </a:r>
            <a:r>
              <a:rPr lang="pt-BR" dirty="0"/>
              <a:t>Imagem endoscópica da derivação </a:t>
            </a:r>
            <a:r>
              <a:rPr lang="pt-BR" dirty="0" err="1"/>
              <a:t>transmural</a:t>
            </a:r>
            <a:r>
              <a:rPr lang="pt-BR" dirty="0"/>
              <a:t> gástrica com saída de secreção purulenta e material pancreático necrótico com colocação de prótese biliar. </a:t>
            </a:r>
          </a:p>
        </p:txBody>
      </p:sp>
      <p:pic>
        <p:nvPicPr>
          <p:cNvPr id="3" name="Imagem 2" descr="Logotipo&#10;&#10;Descrição gerada automaticamente">
            <a:extLst>
              <a:ext uri="{FF2B5EF4-FFF2-40B4-BE49-F238E27FC236}">
                <a16:creationId xmlns:a16="http://schemas.microsoft.com/office/drawing/2014/main" id="{5C48FE18-18A9-1943-BCF1-5017E20058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991" y="16864"/>
            <a:ext cx="5986580" cy="4480523"/>
          </a:xfrm>
          <a:prstGeom prst="rect">
            <a:avLst/>
          </a:prstGeom>
        </p:spPr>
      </p:pic>
      <p:pic>
        <p:nvPicPr>
          <p:cNvPr id="30" name="image1.png">
            <a:extLst>
              <a:ext uri="{FF2B5EF4-FFF2-40B4-BE49-F238E27FC236}">
                <a16:creationId xmlns:a16="http://schemas.microsoft.com/office/drawing/2014/main" id="{2A649351-0F72-7846-9F34-9DAA0CF82213}"/>
              </a:ext>
            </a:extLst>
          </p:cNvPr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060292" y="16866979"/>
            <a:ext cx="8640226" cy="6310800"/>
          </a:xfrm>
          <a:prstGeom prst="rect">
            <a:avLst/>
          </a:prstGeom>
          <a:ln/>
        </p:spPr>
      </p:pic>
      <p:pic>
        <p:nvPicPr>
          <p:cNvPr id="31" name="image3.png">
            <a:extLst>
              <a:ext uri="{FF2B5EF4-FFF2-40B4-BE49-F238E27FC236}">
                <a16:creationId xmlns:a16="http://schemas.microsoft.com/office/drawing/2014/main" id="{FF0A36EC-0869-474A-95AD-B84A1CBEA2B9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15274401" y="16872030"/>
            <a:ext cx="7980002" cy="6305749"/>
          </a:xfrm>
          <a:prstGeom prst="rect">
            <a:avLst/>
          </a:prstGeom>
          <a:ln/>
        </p:spPr>
      </p:pic>
      <p:pic>
        <p:nvPicPr>
          <p:cNvPr id="32" name="image2.png">
            <a:extLst>
              <a:ext uri="{FF2B5EF4-FFF2-40B4-BE49-F238E27FC236}">
                <a16:creationId xmlns:a16="http://schemas.microsoft.com/office/drawing/2014/main" id="{78AFDD52-30F5-C74A-8E0B-CCF1307E6EFD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23839225" y="16807802"/>
            <a:ext cx="7980002" cy="6377873"/>
          </a:xfrm>
          <a:prstGeom prst="rect">
            <a:avLst/>
          </a:prstGeom>
          <a:ln/>
        </p:spPr>
      </p:pic>
      <p:sp>
        <p:nvSpPr>
          <p:cNvPr id="5" name="Rectangle 52">
            <a:extLst>
              <a:ext uri="{FF2B5EF4-FFF2-40B4-BE49-F238E27FC236}">
                <a16:creationId xmlns:a16="http://schemas.microsoft.com/office/drawing/2014/main" id="{E740BCD5-636B-F64C-98F3-849A51E28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366" y="5277502"/>
            <a:ext cx="25963143" cy="64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pancreatite aguda (PA) é uma inflamação do pâncreas, sendo o distúrbio do TGI que mais necessita de hospitalização. Suas etiologias mais recorrentes são cálculos biliares e álcool. Em alguns casos, pode ter curso grave com necrose do tecido pancreático e </a:t>
            </a:r>
            <a:r>
              <a:rPr kumimoji="0" lang="pt-PT" altLang="pt-BR" sz="3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peripancreático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(estéril ou </a:t>
            </a:r>
            <a:r>
              <a:rPr kumimoji="0" lang="pt-PT" altLang="pt-BR" sz="3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infectada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e </a:t>
            </a:r>
            <a:r>
              <a:rPr kumimoji="0" lang="pt-PT" altLang="pt-BR" sz="3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pseudocistos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A pancreatite </a:t>
            </a:r>
            <a:r>
              <a:rPr kumimoji="0" lang="pt-PT" altLang="pt-BR" sz="3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necrosante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é a complicação que causa maior </a:t>
            </a:r>
            <a:r>
              <a:rPr kumimoji="0" lang="pt-PT" altLang="pt-BR" sz="3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morbimortalidade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 requer intervenção efetiva. O objetivo deste estudo é relatar o caso de um paciente com PA atendido em um hospital geral, cuja porção pancreática acometida pela necrose era o corpo do pâncreas.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altLang="pt-BR" sz="3600" dirty="0"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01D6C1E-2A14-394C-A881-2CC4422EF0E8}"/>
              </a:ext>
            </a:extLst>
          </p:cNvPr>
          <p:cNvSpPr/>
          <p:nvPr/>
        </p:nvSpPr>
        <p:spPr>
          <a:xfrm>
            <a:off x="5851732" y="25426340"/>
            <a:ext cx="25968317" cy="3506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38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Evoluiu com piora, caracterizando PA grave, sendo encaminhado à unidade de terapia intensiva e iniciada </a:t>
            </a:r>
            <a:r>
              <a:rPr lang="pt-PT" sz="3800" dirty="0" err="1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antibioticoterapia</a:t>
            </a:r>
            <a:r>
              <a:rPr lang="pt-PT" sz="38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pt-PT" sz="3800" dirty="0" err="1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Imipenem</a:t>
            </a:r>
            <a:r>
              <a:rPr lang="pt-PT" sz="38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por suspeita de necrose </a:t>
            </a:r>
            <a:r>
              <a:rPr lang="pt-PT" sz="3800" dirty="0" err="1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infectada</a:t>
            </a:r>
            <a:r>
              <a:rPr lang="pt-PT" sz="38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Dias após, nova TC evidenciou coleção com espessamento de parede, optando-se por drenagem endoscópica de </a:t>
            </a:r>
            <a:r>
              <a:rPr lang="pt-PT" sz="3800" dirty="0" err="1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pseudocisto</a:t>
            </a:r>
            <a:r>
              <a:rPr lang="pt-PT" sz="38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com colocação de prótese biliar. </a:t>
            </a:r>
            <a:r>
              <a:rPr lang="pt-BR" sz="38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Paciente evoluiu com melhora clínico-laboratorial, recebendo alta para acompanhamento ambulatorial. </a:t>
            </a:r>
            <a:endParaRPr lang="pt-BR" sz="38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53">
            <a:extLst>
              <a:ext uri="{FF2B5EF4-FFF2-40B4-BE49-F238E27FC236}">
                <a16:creationId xmlns:a16="http://schemas.microsoft.com/office/drawing/2014/main" id="{A9E57753-3D72-5843-8688-CBBEE178E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731" y="29458961"/>
            <a:ext cx="25968317" cy="1134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A PA é uma doença prevalente, porém a apresentação clínica de necrose no corpo do pâncreas é rara. A PA tem ampla faixa de gravidade, desde autolimitada até uma fatalidade rápida. Existem duas fases que se sobrepõem a dois picos de mortalidade: precoce e tardia. A fase tardia, que ocorre nos casos de maior gravidade, corresponde àquela com persistência dos sinais inflamatórios ou complicações </a:t>
            </a:r>
            <a:r>
              <a:rPr kumimoji="0" lang="pt-PT" altLang="pt-BR" sz="3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locais.Antibioticoprofilaxia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 no manejo da PA não diminui a incidência de </a:t>
            </a:r>
            <a:r>
              <a:rPr kumimoji="0" lang="pt-PT" altLang="pt-BR" sz="3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infecção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 ou mortalidade, mas </a:t>
            </a:r>
            <a:r>
              <a:rPr kumimoji="0" lang="pt-PT" altLang="pt-BR" sz="3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antibioticoterapia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 deve ser instituída em casos de necrose pancreática </a:t>
            </a:r>
            <a:r>
              <a:rPr kumimoji="0" lang="pt-PT" altLang="pt-BR" sz="3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infectada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A necessidade ou não de intervenção é o principal ponto de discussão na abordagem da PA grave com necrose estéril e </a:t>
            </a:r>
            <a:r>
              <a:rPr kumimoji="0" lang="pt-PT" altLang="pt-BR" sz="3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infectada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. Quando estéril, geralmente não requer intervenção inicial, apenas se complicações, como obstrução mecânica ou perfuração intestinal. Abordagens minimamente invasivas como drenagem percutânea e endoscópica (realizada no caso descrito) são o tratamento de primeira linha devido à baixa </a:t>
            </a:r>
            <a:r>
              <a:rPr kumimoji="0" lang="pt-PT" altLang="pt-BR" sz="3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morbimortalidade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 e menos complicações, porém devem ser evitadas na fase aguda, a fim de delimitar a coleção, favorecendo o menor risco de lesão ao tecido glandular saudável. É possível inferir que a terapia combinada de antibióticos e cirurgia endoscópica minimamente invasiva tem se mostrado um tratamento eficaz para as complicações da PA </a:t>
            </a:r>
            <a:r>
              <a:rPr kumimoji="0" lang="pt-PT" altLang="pt-BR" sz="3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necrosante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.</a:t>
            </a:r>
            <a:r>
              <a:rPr kumimoji="0" lang="pt-PT" altLang="pt-BR" sz="3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148C8BE-E7B5-9D41-AB22-87C7C1E529D8}"/>
              </a:ext>
            </a:extLst>
          </p:cNvPr>
          <p:cNvSpPr txBox="1"/>
          <p:nvPr/>
        </p:nvSpPr>
        <p:spPr>
          <a:xfrm>
            <a:off x="27876329" y="42452859"/>
            <a:ext cx="9905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tx2"/>
                </a:solidFill>
              </a:rPr>
              <a:t>ID do Trabalho: 1247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7364</TotalTime>
  <Words>688</Words>
  <Application>Microsoft Macintosh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Design padrão</vt:lpstr>
      <vt:lpstr>PANCREATITE NECROTIZANTE DE CORPO DE PÂNCREAS: UMA ABORDAGEM CLÍNICA E ENDOSCÓPICA. RELATO DE CASO E REVISÃO DA LITERATURA    Vilela M.E.F.B.A1; Campos T1,2; Medeiros Y.S2; Mudinutti L1; PINTO C.S1; Marangoni J.A1; Feracini J.G1; Rabelo N.E1  1.Escola de Medicina da Universidade Anhembi Morumbi – São Paulo; 2.Hospital Geral de Itapecirina da Serra (HGIS)   </vt:lpstr>
    </vt:vector>
  </TitlesOfParts>
  <Company>Kajikawa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urinary retention caused by cervical uterine leiomyoma</dc:title>
  <dc:creator>Marcio</dc:creator>
  <cp:lastModifiedBy>Maria Eduarda Freitas Barbosa Arantes Vilela</cp:lastModifiedBy>
  <cp:revision>233</cp:revision>
  <cp:lastPrinted>2019-08-13T00:29:04Z</cp:lastPrinted>
  <dcterms:created xsi:type="dcterms:W3CDTF">2010-08-14T20:03:21Z</dcterms:created>
  <dcterms:modified xsi:type="dcterms:W3CDTF">2021-11-23T13:12:16Z</dcterms:modified>
</cp:coreProperties>
</file>